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Raleway"/>
      <p:regular r:id="rId46"/>
      <p:bold r:id="rId47"/>
      <p:italic r:id="rId48"/>
      <p:boldItalic r:id="rId49"/>
    </p:embeddedFont>
    <p:embeddedFont>
      <p:font typeface="Roboto"/>
      <p:regular r:id="rId50"/>
      <p:bold r:id="rId51"/>
      <p:italic r:id="rId52"/>
      <p:boldItalic r:id="rId53"/>
    </p:embeddedFont>
    <p:embeddedFont>
      <p:font typeface="Lobster"/>
      <p:regular r:id="rId54"/>
    </p:embeddedFont>
    <p:embeddedFont>
      <p:font typeface="Lat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23DC29D-E147-4288-A094-C6FFA185A5F1}">
  <a:tblStyle styleId="{123DC29D-E147-4288-A094-C6FFA185A5F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aleway-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italic.fntdata"/><Relationship Id="rId47" Type="http://schemas.openxmlformats.org/officeDocument/2006/relationships/font" Target="fonts/Raleway-bold.fntdata"/><Relationship Id="rId49" Type="http://schemas.openxmlformats.org/officeDocument/2006/relationships/font" Target="fonts/Raleway-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5.xml"/><Relationship Id="rId55" Type="http://schemas.openxmlformats.org/officeDocument/2006/relationships/font" Target="fonts/Lato-regular.fntdata"/><Relationship Id="rId10" Type="http://schemas.openxmlformats.org/officeDocument/2006/relationships/slide" Target="slides/slide4.xml"/><Relationship Id="rId54" Type="http://schemas.openxmlformats.org/officeDocument/2006/relationships/font" Target="fonts/Lobster-regular.fntdata"/><Relationship Id="rId13" Type="http://schemas.openxmlformats.org/officeDocument/2006/relationships/slide" Target="slides/slide7.xml"/><Relationship Id="rId57" Type="http://schemas.openxmlformats.org/officeDocument/2006/relationships/font" Target="fonts/Lato-italic.fntdata"/><Relationship Id="rId12" Type="http://schemas.openxmlformats.org/officeDocument/2006/relationships/slide" Target="slides/slide6.xml"/><Relationship Id="rId56" Type="http://schemas.openxmlformats.org/officeDocument/2006/relationships/font" Target="fonts/Lato-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La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cup-us.ahrq.gov/reports/statbriefs/sb146.pdf" TargetMode="External"/><Relationship Id="rId3" Type="http://schemas.openxmlformats.org/officeDocument/2006/relationships/hyperlink" Target="https://www.diabetes.org/resources/statistics/cost-diabetes" TargetMode="External"/><Relationship Id="rId4" Type="http://schemas.openxmlformats.org/officeDocument/2006/relationships/hyperlink" Target="https://care.diabetesjournals.org/content/41/5/e72?ijkey=89f233e9938d288d3ca29f917f4e052a7e69fca6&amp;keytype2=tf_ipsecsha"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c3920e1b6_2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c3920e1b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5ea10e80f_6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5ea10e80f_6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Lato"/>
              <a:buChar char="-"/>
            </a:pPr>
            <a:r>
              <a:t/>
            </a:r>
            <a:endParaRPr sz="1300">
              <a:latin typeface="Lato"/>
              <a:ea typeface="Lato"/>
              <a:cs typeface="Lato"/>
              <a:sym typeface="Lato"/>
            </a:endParaRPr>
          </a:p>
          <a:p>
            <a:pPr indent="0" lvl="0" marL="457200" rtl="0" algn="l">
              <a:spcBef>
                <a:spcPts val="0"/>
              </a:spcBef>
              <a:spcAft>
                <a:spcPts val="0"/>
              </a:spcAft>
              <a:buNone/>
            </a:pPr>
            <a:r>
              <a:t/>
            </a:r>
            <a:endParaRPr sz="1300">
              <a:latin typeface="Lato"/>
              <a:ea typeface="Lato"/>
              <a:cs typeface="Lato"/>
              <a:sym typeface="Lato"/>
            </a:endParaRPr>
          </a:p>
          <a:p>
            <a:pPr indent="-311150" lvl="0" marL="457200" rtl="0" algn="l">
              <a:spcBef>
                <a:spcPts val="0"/>
              </a:spcBef>
              <a:spcAft>
                <a:spcPts val="0"/>
              </a:spcAft>
              <a:buSzPts val="1300"/>
              <a:buFont typeface="Lato"/>
              <a:buChar char="-"/>
            </a:pPr>
            <a:r>
              <a:rPr lang="en" sz="1300">
                <a:latin typeface="Lato"/>
                <a:ea typeface="Lato"/>
                <a:cs typeface="Lato"/>
                <a:sym typeface="Lato"/>
              </a:rPr>
              <a:t>Heat map of numerical features</a:t>
            </a:r>
            <a:endParaRPr sz="1300">
              <a:latin typeface="Lato"/>
              <a:ea typeface="Lato"/>
              <a:cs typeface="Lato"/>
              <a:sym typeface="Lato"/>
            </a:endParaRPr>
          </a:p>
          <a:p>
            <a:pPr indent="-311150" lvl="1" marL="914400" rtl="0" algn="l">
              <a:spcBef>
                <a:spcPts val="0"/>
              </a:spcBef>
              <a:spcAft>
                <a:spcPts val="0"/>
              </a:spcAft>
              <a:buSzPts val="1300"/>
              <a:buFont typeface="Lato"/>
              <a:buChar char="-"/>
            </a:pPr>
            <a:r>
              <a:rPr lang="en" sz="1300">
                <a:latin typeface="Lato"/>
                <a:ea typeface="Lato"/>
                <a:cs typeface="Lato"/>
                <a:sym typeface="Lato"/>
              </a:rPr>
              <a:t>time _in_hospital, num_lab_procedure, num_procedure, and num_medications show strongest correlation</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6c4b28147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c4b28147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75d7698420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75d769842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Clean</a:t>
            </a:r>
            <a:endParaRPr/>
          </a:p>
          <a:p>
            <a:pPr indent="0" lvl="0" marL="0" rtl="0" algn="l">
              <a:lnSpc>
                <a:spcPct val="115000"/>
              </a:lnSpc>
              <a:spcBef>
                <a:spcPts val="1600"/>
              </a:spcBef>
              <a:spcAft>
                <a:spcPts val="0"/>
              </a:spcAft>
              <a:buNone/>
            </a:pPr>
            <a:r>
              <a:rPr lang="en"/>
              <a:t>Feature by feature </a:t>
            </a:r>
            <a:endParaRPr/>
          </a:p>
          <a:p>
            <a:pPr indent="0" lvl="0" marL="0" rtl="0" algn="l">
              <a:lnSpc>
                <a:spcPct val="115000"/>
              </a:lnSpc>
              <a:spcBef>
                <a:spcPts val="1600"/>
              </a:spcBef>
              <a:spcAft>
                <a:spcPts val="160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75d7698420_0_1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5d7698420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600">
              <a:solidFill>
                <a:schemeClr val="accent1"/>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75d7698420_0_1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75d769842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75d7698420_0_1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75d769842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df.shape -&gt; (99320, 45)</a:t>
            </a:r>
            <a:endParaRPr sz="1600">
              <a:solidFill>
                <a:schemeClr val="accent1"/>
              </a:solidFill>
              <a:latin typeface="Lato"/>
              <a:ea typeface="Lato"/>
              <a:cs typeface="Lato"/>
              <a:sym typeface="Lato"/>
            </a:endParaRPr>
          </a:p>
          <a:p>
            <a:pPr indent="-330200" lvl="0" marL="457200" rtl="0" algn="l">
              <a:lnSpc>
                <a:spcPct val="115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df_dummified.shape -&gt; (99320, 94)</a:t>
            </a:r>
            <a:endParaRPr sz="1600">
              <a:solidFill>
                <a:schemeClr val="accent1"/>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75d7698420_0_1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75d7698420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6c4b28147c_10_2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6c4b28147c_1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accent1"/>
                </a:solidFill>
                <a:latin typeface="Lato"/>
                <a:ea typeface="Lato"/>
                <a:cs typeface="Lato"/>
                <a:sym typeface="Lato"/>
              </a:rPr>
              <a:t>Binary Logistic Regression</a:t>
            </a:r>
            <a:r>
              <a:rPr lang="en" sz="1600">
                <a:solidFill>
                  <a:schemeClr val="accent1"/>
                </a:solidFill>
                <a:latin typeface="Lato"/>
                <a:ea typeface="Lato"/>
                <a:cs typeface="Lato"/>
                <a:sym typeface="Lato"/>
              </a:rPr>
              <a:t> </a:t>
            </a:r>
            <a:endParaRPr sz="16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rPr lang="en" sz="1000">
                <a:solidFill>
                  <a:schemeClr val="accent1"/>
                </a:solidFill>
                <a:latin typeface="Lato"/>
                <a:ea typeface="Lato"/>
                <a:cs typeface="Lato"/>
                <a:sym typeface="Lato"/>
              </a:rPr>
              <a:t>Since the task at hand was to differentiate between the class of interest/success (readmission under 30 days) vs. all others (collectively as readmission at 30 or more days), logistic regression was selected as a baseline model .  Cost-efficient implementation meant minimal training times; we  able to quickly  get results for  score benchmarking as well as  gauging the quality of a given dataset.</a:t>
            </a:r>
            <a:endParaRPr sz="10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rPr lang="en" sz="1000">
                <a:solidFill>
                  <a:schemeClr val="accent1"/>
                </a:solidFill>
                <a:latin typeface="Lato"/>
                <a:ea typeface="Lato"/>
                <a:cs typeface="Lato"/>
                <a:sym typeface="Lato"/>
              </a:rPr>
              <a:t>Tree Model</a:t>
            </a:r>
            <a:endParaRPr sz="10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rPr b="1" lang="en" sz="1600">
                <a:solidFill>
                  <a:schemeClr val="accent1"/>
                </a:solidFill>
                <a:latin typeface="Lato"/>
                <a:ea typeface="Lato"/>
                <a:cs typeface="Lato"/>
                <a:sym typeface="Lato"/>
              </a:rPr>
              <a:t>Decision Trees and Random Forest</a:t>
            </a:r>
            <a:endParaRPr b="1" sz="16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rPr lang="en" sz="1000">
                <a:solidFill>
                  <a:schemeClr val="accent1"/>
                </a:solidFill>
                <a:latin typeface="Lato"/>
                <a:ea typeface="Lato"/>
                <a:cs typeface="Lato"/>
                <a:sym typeface="Lato"/>
              </a:rPr>
              <a:t>As no member of our team has extensive domain knowledge on the subject, tree models were selected because of their ease of deployment. The majority of the features were categorical in nature, which made tree models  a natural choice in trying to predict readmission. Findings from tree models are also easier to interpret than higher complexity models, which facilitates conversations with the business.</a:t>
            </a:r>
            <a:endParaRPr sz="10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t/>
            </a:r>
            <a:endParaRPr sz="10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t/>
            </a:r>
            <a:endParaRPr sz="10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rPr lang="en" sz="1300">
                <a:solidFill>
                  <a:schemeClr val="lt1"/>
                </a:solidFill>
                <a:latin typeface="Lato"/>
                <a:ea typeface="Lato"/>
                <a:cs typeface="Lato"/>
                <a:sym typeface="Lato"/>
              </a:rPr>
              <a:t>TreTree Modelse Models</a:t>
            </a:r>
            <a:endParaRPr sz="1000">
              <a:solidFill>
                <a:schemeClr val="accent1"/>
              </a:solidFill>
              <a:latin typeface="Lato"/>
              <a:ea typeface="Lato"/>
              <a:cs typeface="Lato"/>
              <a:sym typeface="Lato"/>
            </a:endParaRPr>
          </a:p>
          <a:p>
            <a:pPr indent="0" lvl="0" marL="0" rtl="0" algn="l">
              <a:lnSpc>
                <a:spcPct val="115000"/>
              </a:lnSpc>
              <a:spcBef>
                <a:spcPts val="0"/>
              </a:spcBef>
              <a:spcAft>
                <a:spcPts val="0"/>
              </a:spcAft>
              <a:buNone/>
            </a:pPr>
            <a:r>
              <a:rPr lang="en" sz="1300">
                <a:solidFill>
                  <a:schemeClr val="lt1"/>
                </a:solidFill>
                <a:latin typeface="Lato"/>
                <a:ea typeface="Lato"/>
                <a:cs typeface="Lato"/>
                <a:sym typeface="Lato"/>
              </a:rPr>
              <a:t>Tree Models</a:t>
            </a:r>
            <a:endParaRPr sz="1000">
              <a:solidFill>
                <a:schemeClr val="accent1"/>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75d7698420_0_1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75d7698420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5d72532a7_0_2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5d72532a7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75d7698420_0_2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75d7698420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accent1"/>
                </a:solidFill>
                <a:latin typeface="Lato"/>
                <a:ea typeface="Lato"/>
                <a:cs typeface="Lato"/>
                <a:sym typeface="Lato"/>
              </a:rPr>
              <a:t>Binary Logistic Regression</a:t>
            </a:r>
            <a:r>
              <a:rPr lang="en" sz="1600">
                <a:solidFill>
                  <a:schemeClr val="accent1"/>
                </a:solidFill>
                <a:latin typeface="Lato"/>
                <a:ea typeface="Lato"/>
                <a:cs typeface="Lato"/>
                <a:sym typeface="Lato"/>
              </a:rPr>
              <a:t> </a:t>
            </a:r>
            <a:endParaRPr sz="16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rPr lang="en" sz="1000">
                <a:solidFill>
                  <a:schemeClr val="accent1"/>
                </a:solidFill>
                <a:latin typeface="Lato"/>
                <a:ea typeface="Lato"/>
                <a:cs typeface="Lato"/>
                <a:sym typeface="Lato"/>
              </a:rPr>
              <a:t>Since the task at hand was to differentiate between the class of interest/success (readmission under 30 days) vs. all others (collectively as readmission at 30 or more days), logistic regression was selected as a baseline model .  Cost-efficient implementation meant minimal training times; we  able to quickly  get results for  score benchmarking as well as  gauging the quality of a given dataset.</a:t>
            </a:r>
            <a:endParaRPr sz="10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rPr lang="en" sz="1000">
                <a:solidFill>
                  <a:schemeClr val="accent1"/>
                </a:solidFill>
                <a:latin typeface="Lato"/>
                <a:ea typeface="Lato"/>
                <a:cs typeface="Lato"/>
                <a:sym typeface="Lato"/>
              </a:rPr>
              <a:t>Tree Model</a:t>
            </a:r>
            <a:endParaRPr sz="10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rPr b="1" lang="en" sz="1600">
                <a:solidFill>
                  <a:schemeClr val="accent1"/>
                </a:solidFill>
                <a:latin typeface="Lato"/>
                <a:ea typeface="Lato"/>
                <a:cs typeface="Lato"/>
                <a:sym typeface="Lato"/>
              </a:rPr>
              <a:t>Decision Trees and Random Forest</a:t>
            </a:r>
            <a:endParaRPr b="1" sz="16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rPr lang="en" sz="1000">
                <a:solidFill>
                  <a:schemeClr val="accent1"/>
                </a:solidFill>
                <a:latin typeface="Lato"/>
                <a:ea typeface="Lato"/>
                <a:cs typeface="Lato"/>
                <a:sym typeface="Lato"/>
              </a:rPr>
              <a:t>As no member of our team has extensive domain knowledge on the subject, tree models were selected because of their ease of deployment. The majority of the features were categorical in nature, which made tree models  a natural choice in trying to predict readmission. Findings from tree models are also easier to interpret than higher complexity models, which facilitates conversations with the business.</a:t>
            </a:r>
            <a:endParaRPr sz="10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t/>
            </a:r>
            <a:endParaRPr sz="10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t/>
            </a:r>
            <a:endParaRPr sz="10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rPr lang="en" sz="1300">
                <a:solidFill>
                  <a:schemeClr val="lt1"/>
                </a:solidFill>
                <a:latin typeface="Lato"/>
                <a:ea typeface="Lato"/>
                <a:cs typeface="Lato"/>
                <a:sym typeface="Lato"/>
              </a:rPr>
              <a:t>TreTree Modelse Models</a:t>
            </a:r>
            <a:endParaRPr sz="1000">
              <a:solidFill>
                <a:schemeClr val="accent1"/>
              </a:solidFill>
              <a:latin typeface="Lato"/>
              <a:ea typeface="Lato"/>
              <a:cs typeface="Lato"/>
              <a:sym typeface="Lato"/>
            </a:endParaRPr>
          </a:p>
          <a:p>
            <a:pPr indent="0" lvl="0" marL="0" rtl="0" algn="l">
              <a:lnSpc>
                <a:spcPct val="115000"/>
              </a:lnSpc>
              <a:spcBef>
                <a:spcPts val="0"/>
              </a:spcBef>
              <a:spcAft>
                <a:spcPts val="0"/>
              </a:spcAft>
              <a:buNone/>
            </a:pPr>
            <a:r>
              <a:rPr lang="en" sz="1300">
                <a:solidFill>
                  <a:schemeClr val="lt1"/>
                </a:solidFill>
                <a:latin typeface="Lato"/>
                <a:ea typeface="Lato"/>
                <a:cs typeface="Lato"/>
                <a:sym typeface="Lato"/>
              </a:rPr>
              <a:t>Tree Models</a:t>
            </a:r>
            <a:endParaRPr sz="1000">
              <a:solidFill>
                <a:schemeClr val="accent1"/>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75ea10e80f_6_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75ea10e80f_6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75d7698420_0_2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75d7698420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6c3920e1b6_2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6c3920e1b6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6c3920e1b6_2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6c3920e1b6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u="sng">
                <a:solidFill>
                  <a:schemeClr val="hlink"/>
                </a:solidFill>
                <a:hlinkClick r:id="rId2"/>
              </a:rPr>
              <a:t>https://www.hcup-us.ahrq.gov/reports/statbriefs/sb146.pdf</a:t>
            </a:r>
            <a:endParaRPr u="sng">
              <a:solidFill>
                <a:schemeClr val="hlink"/>
              </a:solidFill>
            </a:endParaRPr>
          </a:p>
          <a:p>
            <a:pPr indent="-298450" lvl="0" marL="457200" rtl="0" algn="l">
              <a:lnSpc>
                <a:spcPct val="115000"/>
              </a:lnSpc>
              <a:spcBef>
                <a:spcPts val="0"/>
              </a:spcBef>
              <a:spcAft>
                <a:spcPts val="0"/>
              </a:spcAft>
              <a:buSzPts val="1100"/>
              <a:buChar char="●"/>
            </a:pPr>
            <a:r>
              <a:rPr lang="en"/>
              <a:t>Inpatient hospital service account for 7% of health care utilization but constitute the largest share of total health care spending, 29% in 2009.</a:t>
            </a:r>
            <a:endParaRPr/>
          </a:p>
          <a:p>
            <a:pPr indent="-298450" lvl="0" marL="457200" rtl="0" algn="l">
              <a:lnSpc>
                <a:spcPct val="115000"/>
              </a:lnSpc>
              <a:spcBef>
                <a:spcPts val="0"/>
              </a:spcBef>
              <a:spcAft>
                <a:spcPts val="0"/>
              </a:spcAft>
              <a:buSzPts val="1100"/>
              <a:buChar char="●"/>
            </a:pPr>
            <a:r>
              <a:rPr lang="en"/>
              <a:t>Hospital cost by age 2010</a:t>
            </a:r>
            <a:endParaRPr/>
          </a:p>
          <a:p>
            <a:pPr indent="-298450" lvl="1" marL="914400" rtl="0" algn="l">
              <a:lnSpc>
                <a:spcPct val="115000"/>
              </a:lnSpc>
              <a:spcBef>
                <a:spcPts val="0"/>
              </a:spcBef>
              <a:spcAft>
                <a:spcPts val="0"/>
              </a:spcAft>
              <a:buSzPts val="1100"/>
              <a:buChar char="○"/>
            </a:pPr>
            <a:r>
              <a:rPr lang="en"/>
              <a:t>Average cost per hospital stay was $9700, aggregated cost for all hospital stays totaled $375.9 billion</a:t>
            </a:r>
            <a:endParaRPr/>
          </a:p>
          <a:p>
            <a:pPr indent="-298450" lvl="1" marL="914400" rtl="0" algn="l">
              <a:lnSpc>
                <a:spcPct val="115000"/>
              </a:lnSpc>
              <a:spcBef>
                <a:spcPts val="0"/>
              </a:spcBef>
              <a:spcAft>
                <a:spcPts val="0"/>
              </a:spcAft>
              <a:buSzPts val="1100"/>
              <a:buChar char="○"/>
            </a:pPr>
            <a:r>
              <a:rPr lang="en"/>
              <a:t>Adults 45-64 and 65-84 had the highest average cost per stay $12100, $12300 respectively.</a:t>
            </a:r>
            <a:endParaRPr/>
          </a:p>
          <a:p>
            <a:pPr indent="-298450" lvl="1" marL="914400" rtl="0" algn="l">
              <a:lnSpc>
                <a:spcPct val="115000"/>
              </a:lnSpc>
              <a:spcBef>
                <a:spcPts val="0"/>
              </a:spcBef>
              <a:spcAft>
                <a:spcPts val="0"/>
              </a:spcAft>
              <a:buSzPts val="1100"/>
              <a:buChar char="○"/>
            </a:pPr>
            <a:r>
              <a:rPr lang="en"/>
              <a:t>Diabetes mellitus with complications</a:t>
            </a:r>
            <a:endParaRPr/>
          </a:p>
          <a:p>
            <a:pPr indent="-298450" lvl="2" marL="1371600" rtl="0" algn="l">
              <a:lnSpc>
                <a:spcPct val="115000"/>
              </a:lnSpc>
              <a:spcBef>
                <a:spcPts val="0"/>
              </a:spcBef>
              <a:spcAft>
                <a:spcPts val="0"/>
              </a:spcAft>
              <a:buSzPts val="1100"/>
              <a:buChar char="■"/>
            </a:pPr>
            <a:r>
              <a:rPr lang="en"/>
              <a:t>1997 $2.9</a:t>
            </a:r>
            <a:endParaRPr/>
          </a:p>
          <a:p>
            <a:pPr indent="-298450" lvl="2" marL="1371600" rtl="0" algn="l">
              <a:lnSpc>
                <a:spcPct val="115000"/>
              </a:lnSpc>
              <a:spcBef>
                <a:spcPts val="0"/>
              </a:spcBef>
              <a:spcAft>
                <a:spcPts val="0"/>
              </a:spcAft>
              <a:buSzPts val="1100"/>
              <a:buChar char="■"/>
            </a:pPr>
            <a:r>
              <a:rPr lang="en"/>
              <a:t>2010 $4.9</a:t>
            </a:r>
            <a:endParaRPr/>
          </a:p>
          <a:p>
            <a:pPr indent="-298450" lvl="2" marL="1371600" rtl="0" algn="l">
              <a:lnSpc>
                <a:spcPct val="115000"/>
              </a:lnSpc>
              <a:spcBef>
                <a:spcPts val="0"/>
              </a:spcBef>
              <a:spcAft>
                <a:spcPts val="0"/>
              </a:spcAft>
              <a:buSzPts val="1100"/>
              <a:buChar char="■"/>
            </a:pPr>
            <a:r>
              <a:rPr lang="en"/>
              <a:t>1997 per stay$7,100</a:t>
            </a:r>
            <a:endParaRPr/>
          </a:p>
          <a:p>
            <a:pPr indent="-298450" lvl="2" marL="1371600" rtl="0" algn="l">
              <a:lnSpc>
                <a:spcPct val="115000"/>
              </a:lnSpc>
              <a:spcBef>
                <a:spcPts val="0"/>
              </a:spcBef>
              <a:spcAft>
                <a:spcPts val="0"/>
              </a:spcAft>
              <a:buSzPts val="1100"/>
              <a:buChar char="■"/>
            </a:pPr>
            <a:r>
              <a:rPr lang="en"/>
              <a:t>2010 per stay $9,000</a:t>
            </a:r>
            <a:endParaRPr/>
          </a:p>
          <a:p>
            <a:pPr indent="-298450" lvl="2" marL="1371600" rtl="0" algn="l">
              <a:lnSpc>
                <a:spcPct val="115000"/>
              </a:lnSpc>
              <a:spcBef>
                <a:spcPts val="0"/>
              </a:spcBef>
              <a:spcAft>
                <a:spcPts val="0"/>
              </a:spcAft>
              <a:buSzPts val="1100"/>
              <a:buChar char="■"/>
            </a:pPr>
            <a:r>
              <a:rPr lang="en"/>
              <a:t>4.1% average annual percentage increase in aggregate costs</a:t>
            </a:r>
            <a:endParaRPr/>
          </a:p>
          <a:p>
            <a:pPr indent="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u="sng">
                <a:solidFill>
                  <a:schemeClr val="hlink"/>
                </a:solidFill>
                <a:hlinkClick r:id="rId3"/>
              </a:rPr>
              <a:t>https://www.diabetes.org/resources/statistics/cost-diabetes</a:t>
            </a:r>
            <a:endParaRPr u="sng">
              <a:solidFill>
                <a:schemeClr val="hlink"/>
              </a:solidFill>
            </a:endParaRPr>
          </a:p>
          <a:p>
            <a:pPr indent="-298450" lvl="0" marL="457200" rtl="0" algn="l">
              <a:lnSpc>
                <a:spcPct val="115000"/>
              </a:lnSpc>
              <a:spcBef>
                <a:spcPts val="0"/>
              </a:spcBef>
              <a:spcAft>
                <a:spcPts val="0"/>
              </a:spcAft>
              <a:buSzPts val="1100"/>
              <a:buChar char="●"/>
            </a:pPr>
            <a:r>
              <a:rPr lang="en"/>
              <a:t>$237 billion in direct medical cost, 30% of which is for hospital inpatient</a:t>
            </a:r>
            <a:endParaRPr/>
          </a:p>
          <a:p>
            <a:pPr indent="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u="sng">
                <a:solidFill>
                  <a:schemeClr val="hlink"/>
                </a:solidFill>
                <a:hlinkClick r:id="rId4"/>
              </a:rPr>
              <a:t>https://care.diabetesjournals.org/content/41/5/e72?ijkey=89f233e9938d288d3ca29f917f4e052a7e69fca6&amp;keytype2=tf_ipsecsha</a:t>
            </a:r>
            <a:endParaRPr u="sng">
              <a:solidFill>
                <a:schemeClr val="hlink"/>
              </a:solidFill>
            </a:endParaRPr>
          </a:p>
          <a:p>
            <a:pPr indent="-298450" lvl="0" marL="457200" rtl="0" algn="l">
              <a:lnSpc>
                <a:spcPct val="115000"/>
              </a:lnSpc>
              <a:spcBef>
                <a:spcPts val="0"/>
              </a:spcBef>
              <a:spcAft>
                <a:spcPts val="0"/>
              </a:spcAft>
              <a:buSzPts val="1100"/>
              <a:buChar char="●"/>
            </a:pPr>
            <a:r>
              <a:rPr lang="en"/>
              <a:t>Mean length of stay decreased significantly from 5.7 to 5.3 days during the years 2005-2014.</a:t>
            </a:r>
            <a:endParaRPr/>
          </a:p>
          <a:p>
            <a:pPr indent="-298450" lvl="0" marL="457200" rtl="0" algn="l">
              <a:lnSpc>
                <a:spcPct val="115000"/>
              </a:lnSpc>
              <a:spcBef>
                <a:spcPts val="0"/>
              </a:spcBef>
              <a:spcAft>
                <a:spcPts val="0"/>
              </a:spcAft>
              <a:buSzPts val="1100"/>
              <a:buChar char="●"/>
            </a:pPr>
            <a:r>
              <a:rPr lang="en"/>
              <a:t>Total cost of hospitalizations due to diabetes-related preventable causes significantly increase from $5.32 to $6.28 billion for the same period..</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75d7698420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75d769842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6c4b28147c_10_2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6c4b28147c_1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6c4b28147c_10_3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6c4b28147c_1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6c4b28147c_8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6c4b28147c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6c4b28147c_10_2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6c4b28147c_1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75d7698420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5d769842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6c4b28147c_10_3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6c4b28147c_1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75ea10e80f_9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75ea10e80f_9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75d7698420_0_2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75d7698420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lift score * cost per stay	avg lift * cost per stay	cost from lift over average</a:t>
            </a:r>
            <a:endParaRPr/>
          </a:p>
          <a:p>
            <a:pPr indent="0" lvl="0" marL="0" rtl="0" algn="l">
              <a:spcBef>
                <a:spcPts val="0"/>
              </a:spcBef>
              <a:spcAft>
                <a:spcPts val="0"/>
              </a:spcAft>
              <a:buNone/>
            </a:pPr>
            <a:r>
              <a:rPr lang="en"/>
              <a:t> 23,155.15 	 12,755.15 	 7,053,599.08</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75d7698420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75d769842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75ea10e80f_9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75ea10e80f_9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chemeClr val="accent1"/>
              </a:buClr>
              <a:buSzPts val="1400"/>
              <a:buFont typeface="Lato"/>
              <a:buChar char="●"/>
            </a:pPr>
            <a:r>
              <a:t/>
            </a:r>
            <a:endParaRPr sz="1400">
              <a:solidFill>
                <a:schemeClr val="accent1"/>
              </a:solidFill>
              <a:latin typeface="Lato"/>
              <a:ea typeface="Lato"/>
              <a:cs typeface="Lato"/>
              <a:sym typeface="Lato"/>
            </a:endParaRPr>
          </a:p>
          <a:p>
            <a:pPr indent="-317500" lvl="0" marL="457200" rtl="0" algn="just">
              <a:lnSpc>
                <a:spcPct val="115000"/>
              </a:lnSpc>
              <a:spcBef>
                <a:spcPts val="0"/>
              </a:spcBef>
              <a:spcAft>
                <a:spcPts val="0"/>
              </a:spcAft>
              <a:buClr>
                <a:schemeClr val="accent1"/>
              </a:buClr>
              <a:buSzPts val="1400"/>
              <a:buFont typeface="Lato"/>
              <a:buChar char="●"/>
            </a:pPr>
            <a:r>
              <a:t/>
            </a:r>
            <a:endParaRPr sz="1400">
              <a:solidFill>
                <a:schemeClr val="accent1"/>
              </a:solidFill>
              <a:latin typeface="Lato"/>
              <a:ea typeface="Lato"/>
              <a:cs typeface="Lato"/>
              <a:sym typeface="Lato"/>
            </a:endParaRPr>
          </a:p>
          <a:p>
            <a:pPr indent="-317500" lvl="0" marL="457200" rtl="0" algn="just">
              <a:lnSpc>
                <a:spcPct val="115000"/>
              </a:lnSpc>
              <a:spcBef>
                <a:spcPts val="0"/>
              </a:spcBef>
              <a:spcAft>
                <a:spcPts val="0"/>
              </a:spcAft>
              <a:buClr>
                <a:schemeClr val="accent1"/>
              </a:buClr>
              <a:buSzPts val="1400"/>
              <a:buFont typeface="Lato"/>
              <a:buChar char="●"/>
            </a:pPr>
            <a:r>
              <a:rPr lang="en" sz="1400">
                <a:solidFill>
                  <a:schemeClr val="accent1"/>
                </a:solidFill>
                <a:latin typeface="Lato"/>
                <a:ea typeface="Lato"/>
                <a:cs typeface="Lato"/>
                <a:sym typeface="Lato"/>
              </a:rPr>
              <a:t>Identified a list of feature for intervention team</a:t>
            </a:r>
            <a:endParaRPr sz="1400">
              <a:solidFill>
                <a:schemeClr val="accent1"/>
              </a:solidFill>
              <a:latin typeface="Lato"/>
              <a:ea typeface="Lato"/>
              <a:cs typeface="Lato"/>
              <a:sym typeface="Lato"/>
            </a:endParaRPr>
          </a:p>
          <a:p>
            <a:pPr indent="-317500" lvl="1" marL="914400" rtl="0" algn="just">
              <a:lnSpc>
                <a:spcPct val="115000"/>
              </a:lnSpc>
              <a:spcBef>
                <a:spcPts val="0"/>
              </a:spcBef>
              <a:spcAft>
                <a:spcPts val="0"/>
              </a:spcAft>
              <a:buClr>
                <a:schemeClr val="accent1"/>
              </a:buClr>
              <a:buSzPts val="1400"/>
              <a:buFont typeface="Lato"/>
              <a:buChar char="○"/>
            </a:pPr>
            <a:r>
              <a:rPr lang="en" sz="1400">
                <a:solidFill>
                  <a:schemeClr val="accent1"/>
                </a:solidFill>
                <a:latin typeface="Lato"/>
                <a:ea typeface="Lato"/>
                <a:cs typeface="Lato"/>
                <a:sym typeface="Lato"/>
              </a:rPr>
              <a:t>Key features can improve treatment to reduce readmission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75d7698420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75d769842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75d7698420_0_2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75d7698420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6c3d55c917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6c3d55c91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c6f9e470d_0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c6f9e470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75d7698420_0_2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75d7698420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c1b81f6d6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c1b81f6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average cost per stay is $9700,.</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t>The 30-day risk standardized readmission measures include:</a:t>
            </a:r>
            <a:endParaRPr/>
          </a:p>
          <a:p>
            <a:pPr indent="-298450" lvl="0" marL="457200" rtl="0" algn="l">
              <a:lnSpc>
                <a:spcPct val="115000"/>
              </a:lnSpc>
              <a:spcBef>
                <a:spcPts val="300"/>
              </a:spcBef>
              <a:spcAft>
                <a:spcPts val="0"/>
              </a:spcAft>
              <a:buSzPts val="1100"/>
              <a:buChar char="●"/>
            </a:pPr>
            <a:r>
              <a:rPr lang="en"/>
              <a:t>All-cause unplanned readmissions that happen within 30 days of discharge from the index (i.e., initial) admission.</a:t>
            </a:r>
            <a:endParaRPr/>
          </a:p>
          <a:p>
            <a:pPr indent="-298450" lvl="0" marL="457200" rtl="0" algn="l">
              <a:lnSpc>
                <a:spcPct val="115000"/>
              </a:lnSpc>
              <a:spcBef>
                <a:spcPts val="0"/>
              </a:spcBef>
              <a:spcAft>
                <a:spcPts val="0"/>
              </a:spcAft>
              <a:buSzPts val="1100"/>
              <a:buChar char="●"/>
            </a:pPr>
            <a:r>
              <a:rPr lang="en"/>
              <a:t>Patients who are readmitted to the same hospital, or another applicable acute care hospital for any reason.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c6f9e470d_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c6f9e470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objective:  (Paul)</a:t>
            </a:r>
            <a:endParaRPr/>
          </a:p>
          <a:p>
            <a:pPr indent="0" lvl="0" marL="0" rtl="0" algn="l">
              <a:spcBef>
                <a:spcPts val="0"/>
              </a:spcBef>
              <a:spcAft>
                <a:spcPts val="0"/>
              </a:spcAft>
              <a:buNone/>
            </a:pPr>
            <a:r>
              <a:rPr lang="en"/>
              <a:t>Do we look in the big picture or small picture? I prefer to look in a big picture _ that will be the main purpose and it will be more broad to present to somebody who dont have the background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5d7698420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5d769842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c6f9e470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c6f9e47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75d7698420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5d769842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6c4b28147c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c4b28147c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7.png"/><Relationship Id="rId4"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5.pn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hyperlink" Target="https://archive.ics.uci.edu/ml/datasets/diabetes+130-us+hospitals+for+years+1999-2008" TargetMode="External"/><Relationship Id="rId4" Type="http://schemas.openxmlformats.org/officeDocument/2006/relationships/hyperlink" Target="https://www.diabetes.org/resources/statistics/cost-diabetes" TargetMode="External"/><Relationship Id="rId5" Type="http://schemas.openxmlformats.org/officeDocument/2006/relationships/hyperlink" Target="https://care.diabetesjournals.org/content/41/5/e72?ijkey=89f233e9938d288d3ca29f917f4e052a7e69fca6&amp;keytype2=tf_ipsecsha"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hyperlink" Target="https://app.slack.com/team/UMT1QPX1T" TargetMode="External"/><Relationship Id="rId4" Type="http://schemas.openxmlformats.org/officeDocument/2006/relationships/image" Target="../media/image28.png"/><Relationship Id="rId5" Type="http://schemas.openxmlformats.org/officeDocument/2006/relationships/image" Target="../media/image23.png"/><Relationship Id="rId6" Type="http://schemas.openxmlformats.org/officeDocument/2006/relationships/image" Target="../media/image22.jpg"/><Relationship Id="rId7" Type="http://schemas.openxmlformats.org/officeDocument/2006/relationships/image" Target="../media/image21.png"/><Relationship Id="rId8"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2.jpg"/><Relationship Id="rId10" Type="http://schemas.openxmlformats.org/officeDocument/2006/relationships/image" Target="../media/image10.png"/><Relationship Id="rId9" Type="http://schemas.openxmlformats.org/officeDocument/2006/relationships/image" Target="../media/image24.jpg"/><Relationship Id="rId5" Type="http://schemas.openxmlformats.org/officeDocument/2006/relationships/image" Target="../media/image29.jpg"/><Relationship Id="rId6" Type="http://schemas.openxmlformats.org/officeDocument/2006/relationships/image" Target="../media/image32.png"/><Relationship Id="rId7" Type="http://schemas.openxmlformats.org/officeDocument/2006/relationships/image" Target="../media/image3.jpg"/><Relationship Id="rId8"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592600" y="1499691"/>
            <a:ext cx="8222100" cy="17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0124D"/>
                </a:solidFill>
              </a:rPr>
              <a:t>Capstone Project:</a:t>
            </a:r>
            <a:endParaRPr>
              <a:solidFill>
                <a:srgbClr val="20124D"/>
              </a:solidFill>
            </a:endParaRPr>
          </a:p>
          <a:p>
            <a:pPr indent="0" lvl="0" marL="0" rtl="0" algn="l">
              <a:spcBef>
                <a:spcPts val="0"/>
              </a:spcBef>
              <a:spcAft>
                <a:spcPts val="0"/>
              </a:spcAft>
              <a:buNone/>
            </a:pPr>
            <a:r>
              <a:rPr lang="en">
                <a:solidFill>
                  <a:srgbClr val="20124D"/>
                </a:solidFill>
              </a:rPr>
              <a:t>Diabetes Patient Readmission</a:t>
            </a:r>
            <a:endParaRPr>
              <a:solidFill>
                <a:srgbClr val="20124D"/>
              </a:solidFill>
            </a:endParaRPr>
          </a:p>
        </p:txBody>
      </p:sp>
      <p:sp>
        <p:nvSpPr>
          <p:cNvPr id="87" name="Google Shape;87;p13"/>
          <p:cNvSpPr txBox="1"/>
          <p:nvPr>
            <p:ph idx="1" type="subTitle"/>
          </p:nvPr>
        </p:nvSpPr>
        <p:spPr>
          <a:xfrm>
            <a:off x="460950" y="3289190"/>
            <a:ext cx="8222100" cy="1854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a:t>By: </a:t>
            </a:r>
            <a:endParaRPr b="1"/>
          </a:p>
          <a:p>
            <a:pPr indent="0" lvl="0" marL="457200" rtl="0" algn="l">
              <a:spcBef>
                <a:spcPts val="0"/>
              </a:spcBef>
              <a:spcAft>
                <a:spcPts val="0"/>
              </a:spcAft>
              <a:buNone/>
            </a:pPr>
            <a:r>
              <a:t/>
            </a:r>
            <a:endParaRPr b="1" sz="500"/>
          </a:p>
          <a:p>
            <a:pPr indent="0" lvl="0" marL="457200" rtl="0" algn="l">
              <a:spcBef>
                <a:spcPts val="0"/>
              </a:spcBef>
              <a:spcAft>
                <a:spcPts val="0"/>
              </a:spcAft>
              <a:buNone/>
            </a:pPr>
            <a:r>
              <a:rPr lang="en" sz="1600"/>
              <a:t>Team PyPyPy </a:t>
            </a:r>
            <a:endParaRPr sz="1600"/>
          </a:p>
          <a:p>
            <a:pPr indent="0" lvl="0" marL="457200" rtl="0" algn="l">
              <a:spcBef>
                <a:spcPts val="0"/>
              </a:spcBef>
              <a:spcAft>
                <a:spcPts val="0"/>
              </a:spcAft>
              <a:buNone/>
            </a:pPr>
            <a:r>
              <a:rPr lang="en"/>
              <a:t>NYC Data Science Academy - Cohort ‘September 2019’</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b="1" lang="en"/>
              <a:t>Mentor:</a:t>
            </a:r>
            <a:endParaRPr b="1"/>
          </a:p>
          <a:p>
            <a:pPr indent="0" lvl="0" marL="457200" rtl="0" algn="l">
              <a:spcBef>
                <a:spcPts val="0"/>
              </a:spcBef>
              <a:spcAft>
                <a:spcPts val="0"/>
              </a:spcAft>
              <a:buNone/>
            </a:pPr>
            <a:r>
              <a:t/>
            </a:r>
            <a:endParaRPr b="1" sz="500"/>
          </a:p>
          <a:p>
            <a:pPr indent="0" lvl="0" marL="457200" rtl="0" algn="l">
              <a:spcBef>
                <a:spcPts val="0"/>
              </a:spcBef>
              <a:spcAft>
                <a:spcPts val="0"/>
              </a:spcAft>
              <a:buNone/>
            </a:pPr>
            <a:r>
              <a:rPr lang="en" sz="1600"/>
              <a:t>Brian Saindon</a:t>
            </a:r>
            <a:endParaRPr sz="1600"/>
          </a:p>
          <a:p>
            <a:pPr indent="0" lvl="0" marL="0" rtl="0" algn="l">
              <a:spcBef>
                <a:spcPts val="0"/>
              </a:spcBef>
              <a:spcAft>
                <a:spcPts val="0"/>
              </a:spcAft>
              <a:buNone/>
            </a:pPr>
            <a:r>
              <a:t/>
            </a:r>
            <a:endParaRPr/>
          </a:p>
        </p:txBody>
      </p:sp>
      <p:pic>
        <p:nvPicPr>
          <p:cNvPr id="88" name="Google Shape;88;p13"/>
          <p:cNvPicPr preferRelativeResize="0"/>
          <p:nvPr/>
        </p:nvPicPr>
        <p:blipFill rotWithShape="1">
          <a:blip r:embed="rId3">
            <a:alphaModFix amt="46000"/>
          </a:blip>
          <a:srcRect b="29881" l="0" r="0" t="19230"/>
          <a:stretch/>
        </p:blipFill>
        <p:spPr>
          <a:xfrm>
            <a:off x="592600" y="1433850"/>
            <a:ext cx="7958800" cy="1854300"/>
          </a:xfrm>
          <a:prstGeom prst="rect">
            <a:avLst/>
          </a:prstGeom>
          <a:noFill/>
          <a:ln>
            <a:noFill/>
          </a:ln>
        </p:spPr>
      </p:pic>
      <p:pic>
        <p:nvPicPr>
          <p:cNvPr id="89" name="Google Shape;89;p13"/>
          <p:cNvPicPr preferRelativeResize="0"/>
          <p:nvPr/>
        </p:nvPicPr>
        <p:blipFill>
          <a:blip r:embed="rId4">
            <a:alphaModFix amt="90000"/>
          </a:blip>
          <a:stretch>
            <a:fillRect/>
          </a:stretch>
        </p:blipFill>
        <p:spPr>
          <a:xfrm rot="660117">
            <a:off x="6784257" y="3010300"/>
            <a:ext cx="1957143" cy="1754098"/>
          </a:xfrm>
          <a:prstGeom prst="rect">
            <a:avLst/>
          </a:prstGeom>
          <a:noFill/>
          <a:ln>
            <a:noFill/>
          </a:ln>
          <a:effectLst>
            <a:outerShdw blurRad="57150" rotWithShape="0" algn="bl" dist="142875">
              <a:srgbClr val="073763">
                <a:alpha val="88000"/>
              </a:srgbClr>
            </a:outerShdw>
            <a:reflection blurRad="0" dir="5400000" dist="38100" endA="0" endPos="30000" fadeDir="5400012" kx="0" rotWithShape="0" algn="bl" stA="60000" stPos="0" sy="-100000" ky="0"/>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2"/>
          <p:cNvSpPr txBox="1"/>
          <p:nvPr>
            <p:ph type="title"/>
          </p:nvPr>
        </p:nvSpPr>
        <p:spPr>
          <a:xfrm>
            <a:off x="350375" y="533900"/>
            <a:ext cx="5013900" cy="60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sp>
        <p:nvSpPr>
          <p:cNvPr id="209" name="Google Shape;209;p22"/>
          <p:cNvSpPr/>
          <p:nvPr/>
        </p:nvSpPr>
        <p:spPr>
          <a:xfrm>
            <a:off x="4675175" y="491275"/>
            <a:ext cx="4198800" cy="4545300"/>
          </a:xfrm>
          <a:prstGeom prst="rect">
            <a:avLst/>
          </a:prstGeom>
          <a:noFill/>
          <a:ln cap="flat" cmpd="sng" w="9525">
            <a:solidFill>
              <a:srgbClr val="1A9988"/>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900">
              <a:highlight>
                <a:srgbClr val="FFFFFF"/>
              </a:highlight>
            </a:endParaRPr>
          </a:p>
          <a:p>
            <a:pPr indent="0" lvl="0" marL="0" rtl="0" algn="ctr">
              <a:lnSpc>
                <a:spcPct val="115000"/>
              </a:lnSpc>
              <a:spcBef>
                <a:spcPts val="0"/>
              </a:spcBef>
              <a:spcAft>
                <a:spcPts val="0"/>
              </a:spcAft>
              <a:buNone/>
            </a:pPr>
            <a:r>
              <a:t/>
            </a:r>
            <a:endParaRPr sz="900">
              <a:highlight>
                <a:srgbClr val="FFFFFF"/>
              </a:highlight>
            </a:endParaRPr>
          </a:p>
          <a:p>
            <a:pPr indent="0" lvl="0" marL="0" rtl="0" algn="ctr">
              <a:lnSpc>
                <a:spcPct val="115000"/>
              </a:lnSpc>
              <a:spcBef>
                <a:spcPts val="0"/>
              </a:spcBef>
              <a:spcAft>
                <a:spcPts val="0"/>
              </a:spcAft>
              <a:buNone/>
            </a:pPr>
            <a:r>
              <a:rPr lang="en" sz="900">
                <a:highlight>
                  <a:srgbClr val="FFFFFF"/>
                </a:highlight>
              </a:rPr>
              <a:t>**********</a:t>
            </a:r>
            <a:r>
              <a:rPr lang="en" sz="900">
                <a:highlight>
                  <a:srgbClr val="B6D7A8"/>
                </a:highlight>
              </a:rPr>
              <a:t>readmitted original</a:t>
            </a:r>
            <a:r>
              <a:rPr lang="en" sz="900">
                <a:highlight>
                  <a:srgbClr val="FFFFFF"/>
                </a:highlight>
              </a:rPr>
              <a:t>**********</a:t>
            </a:r>
            <a:endParaRPr sz="900">
              <a:highlight>
                <a:srgbClr val="FFFFFF"/>
              </a:highlight>
            </a:endParaRPr>
          </a:p>
          <a:p>
            <a:pPr indent="0" lvl="0" marL="0" rtl="0" algn="ctr">
              <a:lnSpc>
                <a:spcPct val="115000"/>
              </a:lnSpc>
              <a:spcBef>
                <a:spcPts val="0"/>
              </a:spcBef>
              <a:spcAft>
                <a:spcPts val="0"/>
              </a:spcAft>
              <a:buNone/>
            </a:pPr>
            <a:r>
              <a:rPr lang="en" sz="900">
                <a:highlight>
                  <a:srgbClr val="FFFFFF"/>
                </a:highlight>
              </a:rPr>
              <a:t>    Values	counts  	frequency</a:t>
            </a:r>
            <a:endParaRPr sz="900">
              <a:highlight>
                <a:srgbClr val="FFFFFF"/>
              </a:highlight>
            </a:endParaRPr>
          </a:p>
          <a:p>
            <a:pPr indent="0" lvl="0" marL="0" rtl="0" algn="ctr">
              <a:lnSpc>
                <a:spcPct val="115000"/>
              </a:lnSpc>
              <a:spcBef>
                <a:spcPts val="0"/>
              </a:spcBef>
              <a:spcAft>
                <a:spcPts val="0"/>
              </a:spcAft>
              <a:buNone/>
            </a:pPr>
            <a:r>
              <a:rPr lang="en" sz="900">
                <a:highlight>
                  <a:srgbClr val="FFFFFF"/>
                </a:highlight>
              </a:rPr>
              <a:t>       </a:t>
            </a:r>
            <a:r>
              <a:rPr lang="en" sz="900">
                <a:highlight>
                  <a:srgbClr val="FFFFFF"/>
                </a:highlight>
              </a:rPr>
              <a:t>NO		54864   	0.539119</a:t>
            </a:r>
            <a:endParaRPr sz="900">
              <a:highlight>
                <a:srgbClr val="FFFFFF"/>
              </a:highlight>
            </a:endParaRPr>
          </a:p>
          <a:p>
            <a:pPr indent="0" lvl="0" marL="0" rtl="0" algn="ctr">
              <a:lnSpc>
                <a:spcPct val="115000"/>
              </a:lnSpc>
              <a:spcBef>
                <a:spcPts val="0"/>
              </a:spcBef>
              <a:spcAft>
                <a:spcPts val="0"/>
              </a:spcAft>
              <a:buNone/>
            </a:pPr>
            <a:r>
              <a:rPr lang="en" sz="900">
                <a:highlight>
                  <a:srgbClr val="FFFFFF"/>
                </a:highlight>
              </a:rPr>
              <a:t>       &gt;30		35545   	0.349282</a:t>
            </a:r>
            <a:endParaRPr sz="900">
              <a:highlight>
                <a:srgbClr val="FFFFFF"/>
              </a:highlight>
            </a:endParaRPr>
          </a:p>
          <a:p>
            <a:pPr indent="0" lvl="0" marL="0" rtl="0" algn="ctr">
              <a:lnSpc>
                <a:spcPct val="115000"/>
              </a:lnSpc>
              <a:spcBef>
                <a:spcPts val="0"/>
              </a:spcBef>
              <a:spcAft>
                <a:spcPts val="0"/>
              </a:spcAft>
              <a:buNone/>
            </a:pPr>
            <a:r>
              <a:rPr lang="en" sz="900">
                <a:highlight>
                  <a:srgbClr val="FFFFFF"/>
                </a:highlight>
              </a:rPr>
              <a:t>       &lt;30		11357   	0.111599</a:t>
            </a:r>
            <a:endParaRPr sz="900">
              <a:highlight>
                <a:srgbClr val="FFFFFF"/>
              </a:highlight>
            </a:endParaRPr>
          </a:p>
          <a:p>
            <a:pPr indent="0" lvl="0" marL="0" rtl="0" algn="ctr">
              <a:lnSpc>
                <a:spcPct val="115000"/>
              </a:lnSpc>
              <a:spcBef>
                <a:spcPts val="0"/>
              </a:spcBef>
              <a:spcAft>
                <a:spcPts val="0"/>
              </a:spcAft>
              <a:buNone/>
            </a:pPr>
            <a:r>
              <a:t/>
            </a:r>
            <a:endParaRPr sz="900">
              <a:highlight>
                <a:srgbClr val="FFFFFF"/>
              </a:highlight>
            </a:endParaRPr>
          </a:p>
          <a:p>
            <a:pPr indent="0" lvl="0" marL="0" rtl="0" algn="ctr">
              <a:lnSpc>
                <a:spcPct val="115000"/>
              </a:lnSpc>
              <a:spcBef>
                <a:spcPts val="0"/>
              </a:spcBef>
              <a:spcAft>
                <a:spcPts val="0"/>
              </a:spcAft>
              <a:buNone/>
            </a:pPr>
            <a:r>
              <a:rPr lang="en" sz="900">
                <a:highlight>
                  <a:srgbClr val="FFFFFF"/>
                </a:highlight>
              </a:rPr>
              <a:t>**********</a:t>
            </a:r>
            <a:r>
              <a:rPr lang="en" sz="900">
                <a:highlight>
                  <a:srgbClr val="B6D7A8"/>
                </a:highlight>
              </a:rPr>
              <a:t>readmitted cleaned</a:t>
            </a:r>
            <a:r>
              <a:rPr lang="en" sz="900">
                <a:highlight>
                  <a:srgbClr val="FFFFFF"/>
                </a:highlight>
              </a:rPr>
              <a:t>**********</a:t>
            </a:r>
            <a:endParaRPr sz="900">
              <a:highlight>
                <a:srgbClr val="FFFFFF"/>
              </a:highlight>
            </a:endParaRPr>
          </a:p>
          <a:p>
            <a:pPr indent="0" lvl="0" marL="0" rtl="0" algn="ctr">
              <a:lnSpc>
                <a:spcPct val="115000"/>
              </a:lnSpc>
              <a:spcBef>
                <a:spcPts val="0"/>
              </a:spcBef>
              <a:spcAft>
                <a:spcPts val="0"/>
              </a:spcAft>
              <a:buNone/>
            </a:pPr>
            <a:r>
              <a:rPr lang="en" sz="900">
                <a:highlight>
                  <a:srgbClr val="FFFFFF"/>
                </a:highlight>
              </a:rPr>
              <a:t>    Values	counts  	frequency</a:t>
            </a:r>
            <a:endParaRPr sz="900">
              <a:highlight>
                <a:srgbClr val="FFFFFF"/>
              </a:highlight>
            </a:endParaRPr>
          </a:p>
          <a:p>
            <a:pPr indent="0" lvl="0" marL="0" rtl="0" algn="ctr">
              <a:lnSpc>
                <a:spcPct val="115000"/>
              </a:lnSpc>
              <a:spcBef>
                <a:spcPts val="0"/>
              </a:spcBef>
              <a:spcAft>
                <a:spcPts val="0"/>
              </a:spcAft>
              <a:buNone/>
            </a:pPr>
            <a:r>
              <a:rPr lang="en" sz="900">
                <a:highlight>
                  <a:srgbClr val="FFFFFF"/>
                </a:highlight>
              </a:rPr>
              <a:t>     0		90409     0.888401</a:t>
            </a:r>
            <a:endParaRPr sz="900">
              <a:highlight>
                <a:srgbClr val="FFFFFF"/>
              </a:highlight>
            </a:endParaRPr>
          </a:p>
          <a:p>
            <a:pPr indent="0" lvl="0" marL="914400" rtl="0" algn="l">
              <a:lnSpc>
                <a:spcPct val="115000"/>
              </a:lnSpc>
              <a:spcBef>
                <a:spcPts val="0"/>
              </a:spcBef>
              <a:spcAft>
                <a:spcPts val="0"/>
              </a:spcAft>
              <a:buNone/>
            </a:pPr>
            <a:r>
              <a:rPr lang="en" sz="900">
                <a:highlight>
                  <a:srgbClr val="FFFFFF"/>
                </a:highlight>
              </a:rPr>
              <a:t>            1	     	     1135</a:t>
            </a:r>
            <a:r>
              <a:rPr lang="en" sz="900">
                <a:highlight>
                  <a:srgbClr val="FFFFFF"/>
                </a:highlight>
              </a:rPr>
              <a:t>7      </a:t>
            </a:r>
            <a:r>
              <a:rPr lang="en" sz="900">
                <a:highlight>
                  <a:srgbClr val="FFFFFF"/>
                </a:highlight>
              </a:rPr>
              <a:t>0.111599</a:t>
            </a:r>
            <a:endParaRPr sz="900">
              <a:highlight>
                <a:srgbClr val="FFFFFF"/>
              </a:highlight>
            </a:endParaRPr>
          </a:p>
          <a:p>
            <a:pPr indent="0" lvl="0" marL="0" rtl="0" algn="l">
              <a:lnSpc>
                <a:spcPct val="115000"/>
              </a:lnSpc>
              <a:spcBef>
                <a:spcPts val="0"/>
              </a:spcBef>
              <a:spcAft>
                <a:spcPts val="0"/>
              </a:spcAft>
              <a:buNone/>
            </a:pPr>
            <a:r>
              <a:t/>
            </a:r>
            <a:endParaRPr sz="900">
              <a:highlight>
                <a:srgbClr val="FFFFFF"/>
              </a:highlight>
            </a:endParaRPr>
          </a:p>
        </p:txBody>
      </p:sp>
      <p:grpSp>
        <p:nvGrpSpPr>
          <p:cNvPr id="210" name="Google Shape;210;p22"/>
          <p:cNvGrpSpPr/>
          <p:nvPr/>
        </p:nvGrpSpPr>
        <p:grpSpPr>
          <a:xfrm>
            <a:off x="350311" y="1322959"/>
            <a:ext cx="3983236" cy="3713627"/>
            <a:chOff x="6212550" y="1304875"/>
            <a:chExt cx="2632500" cy="3416400"/>
          </a:xfrm>
        </p:grpSpPr>
        <p:sp>
          <p:nvSpPr>
            <p:cNvPr id="211" name="Google Shape;211;p22"/>
            <p:cNvSpPr/>
            <p:nvPr/>
          </p:nvSpPr>
          <p:spPr>
            <a:xfrm>
              <a:off x="6215400" y="1304875"/>
              <a:ext cx="2628900" cy="3416400"/>
            </a:xfrm>
            <a:prstGeom prst="rect">
              <a:avLst/>
            </a:prstGeom>
            <a:noFill/>
            <a:ln cap="flat" cmpd="sng" w="9525">
              <a:solidFill>
                <a:srgbClr val="1A99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txBox="1"/>
            <p:nvPr/>
          </p:nvSpPr>
          <p:spPr>
            <a:xfrm>
              <a:off x="6212550" y="1304875"/>
              <a:ext cx="2632500" cy="464100"/>
            </a:xfrm>
            <a:prstGeom prst="rect">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22"/>
          <p:cNvSpPr txBox="1"/>
          <p:nvPr/>
        </p:nvSpPr>
        <p:spPr>
          <a:xfrm>
            <a:off x="454790" y="1340884"/>
            <a:ext cx="3774300" cy="43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Lato"/>
                <a:ea typeface="Lato"/>
                <a:cs typeface="Lato"/>
                <a:sym typeface="Lato"/>
              </a:rPr>
              <a:t>Target Output:</a:t>
            </a:r>
            <a:endParaRPr sz="1300">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 sz="1300">
                <a:solidFill>
                  <a:srgbClr val="FFFFFF"/>
                </a:solidFill>
                <a:latin typeface="Lato"/>
                <a:ea typeface="Lato"/>
                <a:cs typeface="Lato"/>
                <a:sym typeface="Lato"/>
              </a:rPr>
              <a:t> </a:t>
            </a:r>
            <a:endParaRPr sz="1300">
              <a:solidFill>
                <a:srgbClr val="FFFFFF"/>
              </a:solidFill>
              <a:latin typeface="Lato"/>
              <a:ea typeface="Lato"/>
              <a:cs typeface="Lato"/>
              <a:sym typeface="Lato"/>
            </a:endParaRPr>
          </a:p>
        </p:txBody>
      </p:sp>
      <p:sp>
        <p:nvSpPr>
          <p:cNvPr id="214" name="Google Shape;214;p22"/>
          <p:cNvSpPr txBox="1"/>
          <p:nvPr/>
        </p:nvSpPr>
        <p:spPr>
          <a:xfrm>
            <a:off x="466775" y="1854625"/>
            <a:ext cx="3750300" cy="1262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595959"/>
              </a:buClr>
              <a:buSzPts val="1600"/>
              <a:buFont typeface="Lato"/>
              <a:buChar char="-"/>
            </a:pPr>
            <a:r>
              <a:rPr lang="en" sz="1300">
                <a:solidFill>
                  <a:srgbClr val="595959"/>
                </a:solidFill>
                <a:latin typeface="Lato"/>
                <a:ea typeface="Lato"/>
                <a:cs typeface="Lato"/>
                <a:sym typeface="Lato"/>
              </a:rPr>
              <a:t>Column: </a:t>
            </a:r>
            <a:r>
              <a:rPr b="1" lang="en" sz="1300" u="sng">
                <a:solidFill>
                  <a:srgbClr val="595959"/>
                </a:solidFill>
                <a:latin typeface="Lato"/>
                <a:ea typeface="Lato"/>
                <a:cs typeface="Lato"/>
                <a:sym typeface="Lato"/>
              </a:rPr>
              <a:t>‘Readmitted’</a:t>
            </a:r>
            <a:endParaRPr b="1" sz="1300" u="sng">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3 unique values for feature:</a:t>
            </a:r>
            <a:endParaRPr sz="1300">
              <a:solidFill>
                <a:srgbClr val="595959"/>
              </a:solidFill>
              <a:latin typeface="Lato"/>
              <a:ea typeface="Lato"/>
              <a:cs typeface="Lato"/>
              <a:sym typeface="Lato"/>
            </a:endParaRPr>
          </a:p>
          <a:p>
            <a:pPr indent="-311150" lvl="1" marL="9144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“NO”, “&gt;30”</a:t>
            </a:r>
            <a:r>
              <a:rPr lang="en" sz="1300">
                <a:solidFill>
                  <a:srgbClr val="595959"/>
                </a:solidFill>
                <a:latin typeface="Lato"/>
                <a:ea typeface="Lato"/>
                <a:cs typeface="Lato"/>
                <a:sym typeface="Lato"/>
              </a:rPr>
              <a:t>,</a:t>
            </a:r>
            <a:r>
              <a:rPr lang="en" sz="1300">
                <a:solidFill>
                  <a:srgbClr val="595959"/>
                </a:solidFill>
                <a:latin typeface="Lato"/>
                <a:ea typeface="Lato"/>
                <a:cs typeface="Lato"/>
                <a:sym typeface="Lato"/>
              </a:rPr>
              <a:t> “&lt;30”</a:t>
            </a:r>
            <a:endParaRPr sz="1300">
              <a:solidFill>
                <a:srgbClr val="595959"/>
              </a:solidFill>
              <a:latin typeface="Lato"/>
              <a:ea typeface="Lato"/>
              <a:cs typeface="Lato"/>
              <a:sym typeface="Lato"/>
            </a:endParaRPr>
          </a:p>
          <a:p>
            <a:pPr indent="0" lvl="0" marL="0" rtl="0" algn="l">
              <a:lnSpc>
                <a:spcPct val="115000"/>
              </a:lnSpc>
              <a:spcBef>
                <a:spcPts val="1600"/>
              </a:spcBef>
              <a:spcAft>
                <a:spcPts val="0"/>
              </a:spcAft>
              <a:buNone/>
            </a:pPr>
            <a:r>
              <a:t/>
            </a:r>
            <a:endParaRPr sz="1300">
              <a:solidFill>
                <a:srgbClr val="595959"/>
              </a:solidFill>
              <a:latin typeface="Lato"/>
              <a:ea typeface="Lato"/>
              <a:cs typeface="Lato"/>
              <a:sym typeface="Lato"/>
            </a:endParaRPr>
          </a:p>
          <a:p>
            <a:pPr indent="0" lvl="0" marL="0" rtl="0" algn="l">
              <a:lnSpc>
                <a:spcPct val="115000"/>
              </a:lnSpc>
              <a:spcBef>
                <a:spcPts val="1600"/>
              </a:spcBef>
              <a:spcAft>
                <a:spcPts val="1600"/>
              </a:spcAft>
              <a:buNone/>
            </a:pPr>
            <a:r>
              <a:t/>
            </a:r>
            <a:endParaRPr sz="1600">
              <a:solidFill>
                <a:srgbClr val="595959"/>
              </a:solidFill>
              <a:latin typeface="Lato"/>
              <a:ea typeface="Lato"/>
              <a:cs typeface="Lato"/>
              <a:sym typeface="Lato"/>
            </a:endParaRPr>
          </a:p>
        </p:txBody>
      </p:sp>
      <p:sp>
        <p:nvSpPr>
          <p:cNvPr id="215" name="Google Shape;215;p22"/>
          <p:cNvSpPr txBox="1"/>
          <p:nvPr/>
        </p:nvSpPr>
        <p:spPr>
          <a:xfrm>
            <a:off x="4675175" y="233925"/>
            <a:ext cx="4198800" cy="495000"/>
          </a:xfrm>
          <a:prstGeom prst="rect">
            <a:avLst/>
          </a:prstGeom>
          <a:solidFill>
            <a:srgbClr val="1A9988"/>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Lato"/>
                <a:ea typeface="Lato"/>
                <a:cs typeface="Lato"/>
                <a:sym typeface="Lato"/>
              </a:rPr>
              <a:t>Value Count Results:</a:t>
            </a:r>
            <a:endParaRPr sz="1300">
              <a:solidFill>
                <a:srgbClr val="FFFFFF"/>
              </a:solidFill>
              <a:latin typeface="Lato"/>
              <a:ea typeface="Lato"/>
              <a:cs typeface="Lato"/>
              <a:sym typeface="Lato"/>
            </a:endParaRPr>
          </a:p>
        </p:txBody>
      </p:sp>
      <p:sp>
        <p:nvSpPr>
          <p:cNvPr id="216" name="Google Shape;216;p22"/>
          <p:cNvSpPr txBox="1"/>
          <p:nvPr/>
        </p:nvSpPr>
        <p:spPr>
          <a:xfrm>
            <a:off x="350369" y="2682332"/>
            <a:ext cx="3983100" cy="434700"/>
          </a:xfrm>
          <a:prstGeom prst="rect">
            <a:avLst/>
          </a:prstGeom>
          <a:solidFill>
            <a:srgbClr val="1A9988"/>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Lato"/>
                <a:ea typeface="Lato"/>
                <a:cs typeface="Lato"/>
                <a:sym typeface="Lato"/>
              </a:rPr>
              <a:t> Target Output </a:t>
            </a:r>
            <a:r>
              <a:rPr lang="en" sz="1300">
                <a:solidFill>
                  <a:srgbClr val="FFFFFF"/>
                </a:solidFill>
                <a:latin typeface="Lato"/>
                <a:ea typeface="Lato"/>
                <a:cs typeface="Lato"/>
                <a:sym typeface="Lato"/>
              </a:rPr>
              <a:t>Information</a:t>
            </a:r>
            <a:r>
              <a:rPr lang="en" sz="1300">
                <a:solidFill>
                  <a:srgbClr val="FFFFFF"/>
                </a:solidFill>
                <a:latin typeface="Lato"/>
                <a:ea typeface="Lato"/>
                <a:cs typeface="Lato"/>
                <a:sym typeface="Lato"/>
              </a:rPr>
              <a:t>:</a:t>
            </a:r>
            <a:endParaRPr sz="1300">
              <a:solidFill>
                <a:srgbClr val="FFFFFF"/>
              </a:solidFill>
              <a:latin typeface="Lato"/>
              <a:ea typeface="Lato"/>
              <a:cs typeface="Lato"/>
              <a:sym typeface="Lato"/>
            </a:endParaRPr>
          </a:p>
        </p:txBody>
      </p:sp>
      <p:sp>
        <p:nvSpPr>
          <p:cNvPr id="217" name="Google Shape;217;p22"/>
          <p:cNvSpPr txBox="1"/>
          <p:nvPr/>
        </p:nvSpPr>
        <p:spPr>
          <a:xfrm>
            <a:off x="389650" y="3196075"/>
            <a:ext cx="3943800" cy="1840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595959"/>
              </a:buClr>
              <a:buSzPts val="1200"/>
              <a:buFont typeface="Lato"/>
              <a:buChar char="-"/>
            </a:pPr>
            <a:r>
              <a:rPr lang="en" sz="1200">
                <a:solidFill>
                  <a:srgbClr val="595959"/>
                </a:solidFill>
                <a:latin typeface="Lato"/>
                <a:ea typeface="Lato"/>
                <a:cs typeface="Lato"/>
                <a:sym typeface="Lato"/>
              </a:rPr>
              <a:t>Convert “&gt;30” and “NO” to 0</a:t>
            </a:r>
            <a:endParaRPr sz="1200">
              <a:solidFill>
                <a:srgbClr val="595959"/>
              </a:solidFill>
              <a:latin typeface="Lato"/>
              <a:ea typeface="Lato"/>
              <a:cs typeface="Lato"/>
              <a:sym typeface="Lato"/>
            </a:endParaRPr>
          </a:p>
          <a:p>
            <a:pPr indent="-304800" lvl="0" marL="457200" rtl="0" algn="l">
              <a:lnSpc>
                <a:spcPct val="115000"/>
              </a:lnSpc>
              <a:spcBef>
                <a:spcPts val="0"/>
              </a:spcBef>
              <a:spcAft>
                <a:spcPts val="0"/>
              </a:spcAft>
              <a:buClr>
                <a:srgbClr val="595959"/>
              </a:buClr>
              <a:buSzPts val="1200"/>
              <a:buFont typeface="Lato"/>
              <a:buChar char="-"/>
            </a:pPr>
            <a:r>
              <a:rPr lang="en" sz="1200">
                <a:solidFill>
                  <a:srgbClr val="595959"/>
                </a:solidFill>
                <a:latin typeface="Lato"/>
                <a:ea typeface="Lato"/>
                <a:cs typeface="Lato"/>
                <a:sym typeface="Lato"/>
              </a:rPr>
              <a:t>Convert “&lt;30” to 1</a:t>
            </a:r>
            <a:endParaRPr sz="1200">
              <a:solidFill>
                <a:srgbClr val="595959"/>
              </a:solidFill>
              <a:latin typeface="Lato"/>
              <a:ea typeface="Lato"/>
              <a:cs typeface="Lato"/>
              <a:sym typeface="Lato"/>
            </a:endParaRPr>
          </a:p>
          <a:p>
            <a:pPr indent="-304800" lvl="0" marL="457200" rtl="0" algn="l">
              <a:lnSpc>
                <a:spcPct val="115000"/>
              </a:lnSpc>
              <a:spcBef>
                <a:spcPts val="0"/>
              </a:spcBef>
              <a:spcAft>
                <a:spcPts val="0"/>
              </a:spcAft>
              <a:buClr>
                <a:srgbClr val="595959"/>
              </a:buClr>
              <a:buSzPts val="1200"/>
              <a:buFont typeface="Lato"/>
              <a:buChar char="-"/>
            </a:pPr>
            <a:r>
              <a:rPr lang="en" sz="1200">
                <a:solidFill>
                  <a:srgbClr val="595959"/>
                </a:solidFill>
                <a:latin typeface="Lato"/>
                <a:ea typeface="Lato"/>
                <a:cs typeface="Lato"/>
                <a:sym typeface="Lato"/>
              </a:rPr>
              <a:t>Re-admitted (1) has frequency of 11.15%, revealing an imbalance classification</a:t>
            </a:r>
            <a:endParaRPr sz="1200">
              <a:solidFill>
                <a:srgbClr val="595959"/>
              </a:solidFill>
              <a:latin typeface="Lato"/>
              <a:ea typeface="Lato"/>
              <a:cs typeface="Lato"/>
              <a:sym typeface="Lato"/>
            </a:endParaRPr>
          </a:p>
        </p:txBody>
      </p:sp>
      <p:pic>
        <p:nvPicPr>
          <p:cNvPr id="218" name="Google Shape;218;p22"/>
          <p:cNvPicPr preferRelativeResize="0"/>
          <p:nvPr/>
        </p:nvPicPr>
        <p:blipFill rotWithShape="1">
          <a:blip r:embed="rId3">
            <a:alphaModFix/>
          </a:blip>
          <a:srcRect b="49824" l="0" r="50915" t="0"/>
          <a:stretch/>
        </p:blipFill>
        <p:spPr>
          <a:xfrm>
            <a:off x="5256275" y="3103099"/>
            <a:ext cx="3036599" cy="1933475"/>
          </a:xfrm>
          <a:prstGeom prst="rect">
            <a:avLst/>
          </a:prstGeom>
          <a:noFill/>
          <a:ln>
            <a:noFill/>
          </a:ln>
        </p:spPr>
      </p:pic>
      <p:sp>
        <p:nvSpPr>
          <p:cNvPr id="219" name="Google Shape;219;p22"/>
          <p:cNvSpPr txBox="1"/>
          <p:nvPr/>
        </p:nvSpPr>
        <p:spPr>
          <a:xfrm>
            <a:off x="4675175" y="2682325"/>
            <a:ext cx="4198800" cy="434700"/>
          </a:xfrm>
          <a:prstGeom prst="rect">
            <a:avLst/>
          </a:prstGeom>
          <a:solidFill>
            <a:srgbClr val="1A9988"/>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Lato"/>
                <a:ea typeface="Lato"/>
                <a:cs typeface="Lato"/>
                <a:sym typeface="Lato"/>
              </a:rPr>
              <a:t> Target Output Information [‘Readmitted’]:</a:t>
            </a:r>
            <a:endParaRPr sz="1300">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3"/>
          <p:cNvSpPr txBox="1"/>
          <p:nvPr/>
        </p:nvSpPr>
        <p:spPr>
          <a:xfrm>
            <a:off x="4713425" y="1432000"/>
            <a:ext cx="4296000" cy="35655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p:txBody>
      </p:sp>
      <p:sp>
        <p:nvSpPr>
          <p:cNvPr id="225" name="Google Shape;225;p23"/>
          <p:cNvSpPr txBox="1"/>
          <p:nvPr>
            <p:ph type="title"/>
          </p:nvPr>
        </p:nvSpPr>
        <p:spPr>
          <a:xfrm>
            <a:off x="345900" y="535775"/>
            <a:ext cx="4335000" cy="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sp>
        <p:nvSpPr>
          <p:cNvPr id="226" name="Google Shape;226;p23"/>
          <p:cNvSpPr txBox="1"/>
          <p:nvPr>
            <p:ph idx="1" type="subTitle"/>
          </p:nvPr>
        </p:nvSpPr>
        <p:spPr>
          <a:xfrm>
            <a:off x="107150" y="1432000"/>
            <a:ext cx="4335000" cy="496800"/>
          </a:xfrm>
          <a:prstGeom prst="rect">
            <a:avLst/>
          </a:prstGeom>
          <a:solidFill>
            <a:schemeClr val="dk1"/>
          </a:solidFill>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rPr>
              <a:t>Numerical Column Data:</a:t>
            </a:r>
            <a:endParaRPr sz="1300">
              <a:solidFill>
                <a:srgbClr val="FFFFFF"/>
              </a:solidFill>
            </a:endParaRPr>
          </a:p>
          <a:p>
            <a:pPr indent="0" lvl="0" marL="0" rtl="0" algn="l">
              <a:lnSpc>
                <a:spcPct val="115000"/>
              </a:lnSpc>
              <a:spcBef>
                <a:spcPts val="0"/>
              </a:spcBef>
              <a:spcAft>
                <a:spcPts val="0"/>
              </a:spcAft>
              <a:buNone/>
            </a:pPr>
            <a:r>
              <a:rPr lang="en" sz="1300">
                <a:solidFill>
                  <a:srgbClr val="FFFFFF"/>
                </a:solidFill>
              </a:rPr>
              <a:t> </a:t>
            </a:r>
            <a:endParaRPr sz="1300">
              <a:solidFill>
                <a:srgbClr val="FFFFFF"/>
              </a:solidFill>
            </a:endParaRPr>
          </a:p>
          <a:p>
            <a:pPr indent="0" lvl="0" marL="0" rtl="0" algn="l">
              <a:spcBef>
                <a:spcPts val="0"/>
              </a:spcBef>
              <a:spcAft>
                <a:spcPts val="0"/>
              </a:spcAft>
              <a:buNone/>
            </a:pPr>
            <a:r>
              <a:t/>
            </a:r>
            <a:endParaRPr/>
          </a:p>
        </p:txBody>
      </p:sp>
      <p:sp>
        <p:nvSpPr>
          <p:cNvPr id="227" name="Google Shape;227;p23"/>
          <p:cNvSpPr txBox="1"/>
          <p:nvPr/>
        </p:nvSpPr>
        <p:spPr>
          <a:xfrm>
            <a:off x="107300" y="1928800"/>
            <a:ext cx="4296000" cy="306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p:txBody>
      </p:sp>
      <p:pic>
        <p:nvPicPr>
          <p:cNvPr id="228" name="Google Shape;228;p23"/>
          <p:cNvPicPr preferRelativeResize="0"/>
          <p:nvPr/>
        </p:nvPicPr>
        <p:blipFill>
          <a:blip r:embed="rId3">
            <a:alphaModFix amt="70000"/>
          </a:blip>
          <a:stretch>
            <a:fillRect/>
          </a:stretch>
        </p:blipFill>
        <p:spPr>
          <a:xfrm>
            <a:off x="4793975" y="1596475"/>
            <a:ext cx="4134902" cy="3320776"/>
          </a:xfrm>
          <a:prstGeom prst="rect">
            <a:avLst/>
          </a:prstGeom>
          <a:noFill/>
          <a:ln>
            <a:noFill/>
          </a:ln>
        </p:spPr>
      </p:pic>
      <p:sp>
        <p:nvSpPr>
          <p:cNvPr id="229" name="Google Shape;229;p23"/>
          <p:cNvSpPr/>
          <p:nvPr/>
        </p:nvSpPr>
        <p:spPr>
          <a:xfrm>
            <a:off x="611525" y="2136150"/>
            <a:ext cx="3317400" cy="73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Lato"/>
                <a:ea typeface="Lato"/>
                <a:cs typeface="Lato"/>
                <a:sym typeface="Lato"/>
              </a:rPr>
              <a:t>Converted mis-identified numerical features to categorical features.</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(ex. ‘Encounter_id’ , ‘admission_type_id’, etc.)</a:t>
            </a:r>
            <a:endParaRPr sz="11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p:txBody>
      </p:sp>
      <p:sp>
        <p:nvSpPr>
          <p:cNvPr id="230" name="Google Shape;230;p23"/>
          <p:cNvSpPr/>
          <p:nvPr/>
        </p:nvSpPr>
        <p:spPr>
          <a:xfrm>
            <a:off x="611525" y="4303750"/>
            <a:ext cx="3317400" cy="6135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u="sng">
                <a:latin typeface="Lato"/>
                <a:ea typeface="Lato"/>
                <a:cs typeface="Lato"/>
                <a:sym typeface="Lato"/>
              </a:rPr>
              <a:t>Observation:</a:t>
            </a:r>
            <a:endParaRPr b="1" sz="1000" u="sng">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a:t>
            </a:r>
            <a:r>
              <a:rPr lang="en" sz="1000">
                <a:latin typeface="Lato"/>
                <a:ea typeface="Lato"/>
                <a:cs typeface="Lato"/>
                <a:sym typeface="Lato"/>
              </a:rPr>
              <a:t>time _in_hospital’, ‘num_lab_procedure’, ‘num_procedure’, and ‘num_medications’ show strongest correlation</a:t>
            </a:r>
            <a:endParaRPr sz="10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p:txBody>
      </p:sp>
      <p:sp>
        <p:nvSpPr>
          <p:cNvPr id="231" name="Google Shape;231;p23"/>
          <p:cNvSpPr/>
          <p:nvPr/>
        </p:nvSpPr>
        <p:spPr>
          <a:xfrm>
            <a:off x="596600" y="3073963"/>
            <a:ext cx="3317400" cy="367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Lato"/>
                <a:ea typeface="Lato"/>
                <a:cs typeface="Lato"/>
                <a:sym typeface="Lato"/>
              </a:rPr>
              <a:t>Identify “True” numerical features</a:t>
            </a:r>
            <a:endParaRPr sz="11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p:txBody>
      </p:sp>
      <p:sp>
        <p:nvSpPr>
          <p:cNvPr id="232" name="Google Shape;232;p23"/>
          <p:cNvSpPr/>
          <p:nvPr/>
        </p:nvSpPr>
        <p:spPr>
          <a:xfrm>
            <a:off x="596600" y="3641875"/>
            <a:ext cx="3317400" cy="4008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Lato"/>
                <a:ea typeface="Lato"/>
                <a:cs typeface="Lato"/>
                <a:sym typeface="Lato"/>
              </a:rPr>
              <a:t>Heat Map of numerical feature correlations</a:t>
            </a:r>
            <a:endParaRPr b="1" sz="1100">
              <a:latin typeface="Lato"/>
              <a:ea typeface="Lato"/>
              <a:cs typeface="Lato"/>
              <a:sym typeface="Lato"/>
            </a:endParaRPr>
          </a:p>
          <a:p>
            <a:pPr indent="0" lvl="0" marL="0" rtl="0" algn="ctr">
              <a:spcBef>
                <a:spcPts val="0"/>
              </a:spcBef>
              <a:spcAft>
                <a:spcPts val="0"/>
              </a:spcAft>
              <a:buNone/>
            </a:pPr>
            <a:r>
              <a:t/>
            </a:r>
            <a:endParaRPr b="1" sz="1300">
              <a:latin typeface="Lato"/>
              <a:ea typeface="Lato"/>
              <a:cs typeface="Lato"/>
              <a:sym typeface="Lato"/>
            </a:endParaRPr>
          </a:p>
        </p:txBody>
      </p:sp>
      <p:cxnSp>
        <p:nvCxnSpPr>
          <p:cNvPr id="233" name="Google Shape;233;p23"/>
          <p:cNvCxnSpPr/>
          <p:nvPr/>
        </p:nvCxnSpPr>
        <p:spPr>
          <a:xfrm flipH="1" rot="10800000">
            <a:off x="3920450" y="1432400"/>
            <a:ext cx="795900" cy="2220000"/>
          </a:xfrm>
          <a:prstGeom prst="straightConnector1">
            <a:avLst/>
          </a:prstGeom>
          <a:noFill/>
          <a:ln cap="flat" cmpd="sng" w="9525">
            <a:solidFill>
              <a:schemeClr val="dk2"/>
            </a:solidFill>
            <a:prstDash val="solid"/>
            <a:round/>
            <a:headEnd len="med" w="med" type="none"/>
            <a:tailEnd len="med" w="med" type="none"/>
          </a:ln>
        </p:spPr>
      </p:cxnSp>
      <p:cxnSp>
        <p:nvCxnSpPr>
          <p:cNvPr id="234" name="Google Shape;234;p23"/>
          <p:cNvCxnSpPr/>
          <p:nvPr/>
        </p:nvCxnSpPr>
        <p:spPr>
          <a:xfrm>
            <a:off x="3928825" y="4046100"/>
            <a:ext cx="779100" cy="946500"/>
          </a:xfrm>
          <a:prstGeom prst="straightConnector1">
            <a:avLst/>
          </a:prstGeom>
          <a:noFill/>
          <a:ln cap="flat" cmpd="sng" w="9525">
            <a:solidFill>
              <a:schemeClr val="dk2"/>
            </a:solidFill>
            <a:prstDash val="solid"/>
            <a:round/>
            <a:headEnd len="med" w="med" type="none"/>
            <a:tailEnd len="med" w="med" type="none"/>
          </a:ln>
        </p:spPr>
      </p:cxnSp>
      <p:sp>
        <p:nvSpPr>
          <p:cNvPr id="235" name="Google Shape;235;p23"/>
          <p:cNvSpPr/>
          <p:nvPr/>
        </p:nvSpPr>
        <p:spPr>
          <a:xfrm>
            <a:off x="2178025" y="2873250"/>
            <a:ext cx="284700" cy="200700"/>
          </a:xfrm>
          <a:prstGeom prst="downArrow">
            <a:avLst>
              <a:gd fmla="val 50000" name="adj1"/>
              <a:gd fmla="val 50000" name="adj2"/>
            </a:avLst>
          </a:prstGeom>
          <a:solidFill>
            <a:srgbClr val="3C78D8"/>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a:off x="2178025" y="3445750"/>
            <a:ext cx="284700" cy="200700"/>
          </a:xfrm>
          <a:prstGeom prst="downArrow">
            <a:avLst>
              <a:gd fmla="val 50000" name="adj1"/>
              <a:gd fmla="val 50000" name="adj2"/>
            </a:avLst>
          </a:prstGeom>
          <a:solidFill>
            <a:srgbClr val="3C78D8"/>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a:off x="2178025" y="4042675"/>
            <a:ext cx="284700" cy="267600"/>
          </a:xfrm>
          <a:prstGeom prst="downArrow">
            <a:avLst>
              <a:gd fmla="val 50000" name="adj1"/>
              <a:gd fmla="val 50000" name="adj2"/>
            </a:avLst>
          </a:prstGeom>
          <a:solidFill>
            <a:srgbClr val="3C78D8"/>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a:off x="5897425" y="1792675"/>
            <a:ext cx="1332000" cy="1080600"/>
          </a:xfrm>
          <a:prstGeom prst="rect">
            <a:avLst/>
          </a:prstGeom>
          <a:noFill/>
          <a:ln cap="flat" cmpd="sng" w="9525">
            <a:solidFill>
              <a:srgbClr val="FF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239" name="Google Shape;239;p23"/>
          <p:cNvCxnSpPr/>
          <p:nvPr/>
        </p:nvCxnSpPr>
        <p:spPr>
          <a:xfrm flipH="1" rot="10800000">
            <a:off x="3937200" y="2890075"/>
            <a:ext cx="1926600" cy="1424100"/>
          </a:xfrm>
          <a:prstGeom prst="straightConnector1">
            <a:avLst/>
          </a:prstGeom>
          <a:noFill/>
          <a:ln cap="flat" cmpd="sng" w="9525">
            <a:solidFill>
              <a:srgbClr val="FF0000"/>
            </a:solidFill>
            <a:prstDash val="dash"/>
            <a:round/>
            <a:headEnd len="med" w="med" type="none"/>
            <a:tailEnd len="med" w="med" type="none"/>
          </a:ln>
        </p:spPr>
      </p:cxnSp>
      <p:cxnSp>
        <p:nvCxnSpPr>
          <p:cNvPr id="240" name="Google Shape;240;p23"/>
          <p:cNvCxnSpPr/>
          <p:nvPr/>
        </p:nvCxnSpPr>
        <p:spPr>
          <a:xfrm flipH="1" rot="10800000">
            <a:off x="3928825" y="2898325"/>
            <a:ext cx="3309000" cy="2019000"/>
          </a:xfrm>
          <a:prstGeom prst="straightConnector1">
            <a:avLst/>
          </a:prstGeom>
          <a:noFill/>
          <a:ln cap="flat" cmpd="sng" w="9525">
            <a:solidFill>
              <a:srgbClr val="FF0000"/>
            </a:solidFill>
            <a:prstDash val="dash"/>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24"/>
          <p:cNvSpPr txBox="1"/>
          <p:nvPr>
            <p:ph idx="1" type="subTitle"/>
          </p:nvPr>
        </p:nvSpPr>
        <p:spPr>
          <a:xfrm>
            <a:off x="4724525" y="611525"/>
            <a:ext cx="4296000" cy="439500"/>
          </a:xfrm>
          <a:prstGeom prst="rect">
            <a:avLst/>
          </a:prstGeom>
          <a:solidFill>
            <a:schemeClr val="dk1"/>
          </a:solidFill>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rPr>
              <a:t> </a:t>
            </a:r>
            <a:endParaRPr sz="1300">
              <a:solidFill>
                <a:srgbClr val="FFFFFF"/>
              </a:solidFill>
            </a:endParaRPr>
          </a:p>
          <a:p>
            <a:pPr indent="0" lvl="0" marL="0" rtl="0" algn="l">
              <a:spcBef>
                <a:spcPts val="0"/>
              </a:spcBef>
              <a:spcAft>
                <a:spcPts val="0"/>
              </a:spcAft>
              <a:buNone/>
            </a:pPr>
            <a:r>
              <a:t/>
            </a:r>
            <a:endParaRPr/>
          </a:p>
        </p:txBody>
      </p:sp>
      <p:sp>
        <p:nvSpPr>
          <p:cNvPr id="246" name="Google Shape;246;p24"/>
          <p:cNvSpPr txBox="1"/>
          <p:nvPr/>
        </p:nvSpPr>
        <p:spPr>
          <a:xfrm>
            <a:off x="4724675" y="1050825"/>
            <a:ext cx="4296000" cy="3946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p:txBody>
      </p:sp>
      <p:sp>
        <p:nvSpPr>
          <p:cNvPr id="247" name="Google Shape;247;p24"/>
          <p:cNvSpPr txBox="1"/>
          <p:nvPr>
            <p:ph idx="1" type="subTitle"/>
          </p:nvPr>
        </p:nvSpPr>
        <p:spPr>
          <a:xfrm>
            <a:off x="107150" y="1574875"/>
            <a:ext cx="4296000" cy="354000"/>
          </a:xfrm>
          <a:prstGeom prst="rect">
            <a:avLst/>
          </a:prstGeom>
          <a:solidFill>
            <a:schemeClr val="dk1"/>
          </a:solidFill>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300">
              <a:solidFill>
                <a:srgbClr val="FFFFFF"/>
              </a:solidFill>
            </a:endParaRPr>
          </a:p>
          <a:p>
            <a:pPr indent="0" lvl="0" marL="0" rtl="0" algn="l">
              <a:lnSpc>
                <a:spcPct val="115000"/>
              </a:lnSpc>
              <a:spcBef>
                <a:spcPts val="0"/>
              </a:spcBef>
              <a:spcAft>
                <a:spcPts val="0"/>
              </a:spcAft>
              <a:buNone/>
            </a:pPr>
            <a:r>
              <a:rPr lang="en" sz="1300">
                <a:solidFill>
                  <a:srgbClr val="FFFFFF"/>
                </a:solidFill>
              </a:rPr>
              <a:t> </a:t>
            </a:r>
            <a:endParaRPr sz="1300">
              <a:solidFill>
                <a:srgbClr val="FFFFFF"/>
              </a:solidFill>
            </a:endParaRPr>
          </a:p>
          <a:p>
            <a:pPr indent="0" lvl="0" marL="0" rtl="0" algn="l">
              <a:spcBef>
                <a:spcPts val="0"/>
              </a:spcBef>
              <a:spcAft>
                <a:spcPts val="0"/>
              </a:spcAft>
              <a:buNone/>
            </a:pPr>
            <a:r>
              <a:t/>
            </a:r>
            <a:endParaRPr/>
          </a:p>
        </p:txBody>
      </p:sp>
      <p:sp>
        <p:nvSpPr>
          <p:cNvPr id="248" name="Google Shape;248;p24"/>
          <p:cNvSpPr txBox="1"/>
          <p:nvPr/>
        </p:nvSpPr>
        <p:spPr>
          <a:xfrm>
            <a:off x="107300" y="1928800"/>
            <a:ext cx="4296000" cy="3068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p:txBody>
      </p:sp>
      <p:sp>
        <p:nvSpPr>
          <p:cNvPr id="249" name="Google Shape;249;p24"/>
          <p:cNvSpPr txBox="1"/>
          <p:nvPr>
            <p:ph type="title"/>
          </p:nvPr>
        </p:nvSpPr>
        <p:spPr>
          <a:xfrm>
            <a:off x="304025" y="527400"/>
            <a:ext cx="4335000" cy="6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pic>
        <p:nvPicPr>
          <p:cNvPr id="250" name="Google Shape;250;p24"/>
          <p:cNvPicPr preferRelativeResize="0"/>
          <p:nvPr/>
        </p:nvPicPr>
        <p:blipFill>
          <a:blip r:embed="rId3">
            <a:alphaModFix/>
          </a:blip>
          <a:stretch>
            <a:fillRect/>
          </a:stretch>
        </p:blipFill>
        <p:spPr>
          <a:xfrm>
            <a:off x="141450" y="2118291"/>
            <a:ext cx="4227700" cy="2689709"/>
          </a:xfrm>
          <a:prstGeom prst="rect">
            <a:avLst/>
          </a:prstGeom>
          <a:noFill/>
          <a:ln>
            <a:noFill/>
          </a:ln>
        </p:spPr>
      </p:pic>
      <p:pic>
        <p:nvPicPr>
          <p:cNvPr id="251" name="Google Shape;251;p24"/>
          <p:cNvPicPr preferRelativeResize="0"/>
          <p:nvPr/>
        </p:nvPicPr>
        <p:blipFill>
          <a:blip r:embed="rId4">
            <a:alphaModFix/>
          </a:blip>
          <a:stretch>
            <a:fillRect/>
          </a:stretch>
        </p:blipFill>
        <p:spPr>
          <a:xfrm>
            <a:off x="4961425" y="1250313"/>
            <a:ext cx="3894475" cy="3497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grpSp>
        <p:nvGrpSpPr>
          <p:cNvPr id="256" name="Google Shape;256;p25"/>
          <p:cNvGrpSpPr/>
          <p:nvPr/>
        </p:nvGrpSpPr>
        <p:grpSpPr>
          <a:xfrm>
            <a:off x="4750500" y="321934"/>
            <a:ext cx="4075275" cy="2656704"/>
            <a:chOff x="4750500" y="1327525"/>
            <a:chExt cx="4075275" cy="1918891"/>
          </a:xfrm>
        </p:grpSpPr>
        <p:sp>
          <p:nvSpPr>
            <p:cNvPr id="257" name="Google Shape;257;p25"/>
            <p:cNvSpPr txBox="1"/>
            <p:nvPr/>
          </p:nvSpPr>
          <p:spPr>
            <a:xfrm>
              <a:off x="5284425" y="1854116"/>
              <a:ext cx="3007500" cy="13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50">
                  <a:highlight>
                    <a:srgbClr val="FFFFFF"/>
                  </a:highlight>
                </a:rPr>
                <a:t>**********age original**********</a:t>
              </a:r>
              <a:endParaRPr sz="1050">
                <a:highlight>
                  <a:srgbClr val="FFFFFF"/>
                </a:highlight>
              </a:endParaRPr>
            </a:p>
            <a:p>
              <a:pPr indent="0" lvl="0" marL="0" rtl="0" algn="ctr">
                <a:spcBef>
                  <a:spcPts val="0"/>
                </a:spcBef>
                <a:spcAft>
                  <a:spcPts val="0"/>
                </a:spcAft>
                <a:buNone/>
              </a:pPr>
              <a:r>
                <a:rPr lang="en" sz="800">
                  <a:highlight>
                    <a:srgbClr val="FFFFFF"/>
                  </a:highlight>
                </a:rPr>
                <a:t>     	values  	counts  	frequency</a:t>
              </a:r>
              <a:endParaRPr sz="800">
                <a:highlight>
                  <a:srgbClr val="FFFFFF"/>
                </a:highlight>
              </a:endParaRPr>
            </a:p>
            <a:p>
              <a:pPr indent="0" lvl="0" marL="0" rtl="0" algn="ctr">
                <a:spcBef>
                  <a:spcPts val="0"/>
                </a:spcBef>
                <a:spcAft>
                  <a:spcPts val="0"/>
                </a:spcAft>
                <a:buNone/>
              </a:pPr>
              <a:r>
                <a:rPr lang="en" sz="800">
                  <a:highlight>
                    <a:srgbClr val="FFFFFF"/>
                  </a:highlight>
                </a:rPr>
                <a:t>0   	</a:t>
              </a:r>
              <a:r>
                <a:rPr lang="en" sz="800">
                  <a:highlight>
                    <a:srgbClr val="FFFFFF"/>
                  </a:highlight>
                </a:rPr>
                <a:t>[</a:t>
              </a:r>
              <a:r>
                <a:rPr lang="en" sz="800">
                  <a:highlight>
                    <a:srgbClr val="FFFFFF"/>
                  </a:highlight>
                </a:rPr>
                <a:t>70-80)   	26066   	0.256144</a:t>
              </a:r>
              <a:endParaRPr sz="800">
                <a:highlight>
                  <a:srgbClr val="FFFFFF"/>
                </a:highlight>
              </a:endParaRPr>
            </a:p>
            <a:p>
              <a:pPr indent="0" lvl="0" marL="0" rtl="0" algn="ctr">
                <a:spcBef>
                  <a:spcPts val="0"/>
                </a:spcBef>
                <a:spcAft>
                  <a:spcPts val="0"/>
                </a:spcAft>
                <a:buNone/>
              </a:pPr>
              <a:r>
                <a:rPr lang="en" sz="800">
                  <a:highlight>
                    <a:srgbClr val="FFFFFF"/>
                  </a:highlight>
                </a:rPr>
                <a:t>1   	[60-70)   	22482   	0.220925</a:t>
              </a:r>
              <a:endParaRPr sz="800">
                <a:highlight>
                  <a:srgbClr val="FFFFFF"/>
                </a:highlight>
              </a:endParaRPr>
            </a:p>
            <a:p>
              <a:pPr indent="0" lvl="0" marL="0" rtl="0" algn="ctr">
                <a:spcBef>
                  <a:spcPts val="0"/>
                </a:spcBef>
                <a:spcAft>
                  <a:spcPts val="0"/>
                </a:spcAft>
                <a:buNone/>
              </a:pPr>
              <a:r>
                <a:rPr lang="en" sz="800">
                  <a:highlight>
                    <a:srgbClr val="FFFFFF"/>
                  </a:highlight>
                </a:rPr>
                <a:t>2   	[50-60)   	17256   	0.169570</a:t>
              </a:r>
              <a:endParaRPr sz="800">
                <a:highlight>
                  <a:srgbClr val="FFFFFF"/>
                </a:highlight>
              </a:endParaRPr>
            </a:p>
            <a:p>
              <a:pPr indent="0" lvl="0" marL="0" rtl="0" algn="ctr">
                <a:spcBef>
                  <a:spcPts val="0"/>
                </a:spcBef>
                <a:spcAft>
                  <a:spcPts val="0"/>
                </a:spcAft>
                <a:buNone/>
              </a:pPr>
              <a:r>
                <a:rPr lang="en" sz="800">
                  <a:highlight>
                    <a:srgbClr val="FFFFFF"/>
                  </a:highlight>
                </a:rPr>
                <a:t>3   	[80-90)   	17197   	0.168991</a:t>
              </a:r>
              <a:endParaRPr sz="800">
                <a:highlight>
                  <a:srgbClr val="FFFFFF"/>
                </a:highlight>
              </a:endParaRPr>
            </a:p>
            <a:p>
              <a:pPr indent="0" lvl="0" marL="0" rtl="0" algn="ctr">
                <a:spcBef>
                  <a:spcPts val="0"/>
                </a:spcBef>
                <a:spcAft>
                  <a:spcPts val="0"/>
                </a:spcAft>
                <a:buNone/>
              </a:pPr>
              <a:r>
                <a:rPr lang="en" sz="800">
                  <a:highlight>
                    <a:srgbClr val="FFFFFF"/>
                  </a:highlight>
                </a:rPr>
                <a:t>4  	[40-50)    	9685   	0.095172</a:t>
              </a:r>
              <a:endParaRPr sz="800">
                <a:highlight>
                  <a:srgbClr val="FFFFFF"/>
                </a:highlight>
              </a:endParaRPr>
            </a:p>
            <a:p>
              <a:pPr indent="0" lvl="0" marL="0" rtl="0" algn="ctr">
                <a:spcBef>
                  <a:spcPts val="0"/>
                </a:spcBef>
                <a:spcAft>
                  <a:spcPts val="0"/>
                </a:spcAft>
                <a:buNone/>
              </a:pPr>
              <a:r>
                <a:rPr lang="en" sz="800">
                  <a:highlight>
                    <a:srgbClr val="FFFFFF"/>
                  </a:highlight>
                </a:rPr>
                <a:t>5  	[30-40)    	3775   	0.037096</a:t>
              </a:r>
              <a:endParaRPr sz="800">
                <a:highlight>
                  <a:srgbClr val="FFFFFF"/>
                </a:highlight>
              </a:endParaRPr>
            </a:p>
            <a:p>
              <a:pPr indent="0" lvl="0" marL="0" rtl="0" algn="ctr">
                <a:spcBef>
                  <a:spcPts val="0"/>
                </a:spcBef>
                <a:spcAft>
                  <a:spcPts val="0"/>
                </a:spcAft>
                <a:buNone/>
              </a:pPr>
              <a:r>
                <a:rPr lang="en" sz="800">
                  <a:highlight>
                    <a:srgbClr val="FFFFFF"/>
                  </a:highlight>
                </a:rPr>
                <a:t>6  	[90-100)    2793   	0.027446</a:t>
              </a:r>
              <a:endParaRPr sz="800">
                <a:highlight>
                  <a:srgbClr val="FFFFFF"/>
                </a:highlight>
              </a:endParaRPr>
            </a:p>
            <a:p>
              <a:pPr indent="0" lvl="0" marL="0" rtl="0" algn="ctr">
                <a:spcBef>
                  <a:spcPts val="0"/>
                </a:spcBef>
                <a:spcAft>
                  <a:spcPts val="0"/>
                </a:spcAft>
                <a:buNone/>
              </a:pPr>
              <a:r>
                <a:rPr lang="en" sz="800">
                  <a:highlight>
                    <a:srgbClr val="FFFFFF"/>
                  </a:highlight>
                </a:rPr>
                <a:t>7   	[20-30)    	1657   	0.016283</a:t>
              </a:r>
              <a:endParaRPr sz="800">
                <a:highlight>
                  <a:srgbClr val="FFFFFF"/>
                </a:highlight>
              </a:endParaRPr>
            </a:p>
            <a:p>
              <a:pPr indent="0" lvl="0" marL="0" rtl="0" algn="ctr">
                <a:spcBef>
                  <a:spcPts val="0"/>
                </a:spcBef>
                <a:spcAft>
                  <a:spcPts val="0"/>
                </a:spcAft>
                <a:buNone/>
              </a:pPr>
              <a:r>
                <a:rPr lang="en" sz="800">
                  <a:highlight>
                    <a:srgbClr val="FFFFFF"/>
                  </a:highlight>
                </a:rPr>
                <a:t>8   	[10-20)     691   	0.006790</a:t>
              </a:r>
              <a:endParaRPr sz="800">
                <a:highlight>
                  <a:srgbClr val="FFFFFF"/>
                </a:highlight>
              </a:endParaRPr>
            </a:p>
            <a:p>
              <a:pPr indent="0" lvl="0" marL="0" rtl="0" algn="ctr">
                <a:spcBef>
                  <a:spcPts val="0"/>
                </a:spcBef>
                <a:spcAft>
                  <a:spcPts val="0"/>
                </a:spcAft>
                <a:buNone/>
              </a:pPr>
              <a:r>
                <a:rPr lang="en" sz="800">
                  <a:highlight>
                    <a:srgbClr val="FFFFFF"/>
                  </a:highlight>
                </a:rPr>
                <a:t>9   	[0-10)     	161   	0.001582</a:t>
              </a:r>
              <a:endParaRPr sz="800">
                <a:highlight>
                  <a:srgbClr val="FFFFFF"/>
                </a:highlight>
              </a:endParaRPr>
            </a:p>
            <a:p>
              <a:pPr indent="0" lvl="0" marL="0" rtl="0" algn="ctr">
                <a:spcBef>
                  <a:spcPts val="0"/>
                </a:spcBef>
                <a:spcAft>
                  <a:spcPts val="0"/>
                </a:spcAft>
                <a:buNone/>
              </a:pPr>
              <a:r>
                <a:t/>
              </a:r>
              <a:endParaRPr sz="1050">
                <a:highlight>
                  <a:srgbClr val="FFFFFF"/>
                </a:highlight>
              </a:endParaRPr>
            </a:p>
            <a:p>
              <a:pPr indent="0" lvl="0" marL="0" rtl="0" algn="ctr">
                <a:lnSpc>
                  <a:spcPct val="115000"/>
                </a:lnSpc>
                <a:spcBef>
                  <a:spcPts val="0"/>
                </a:spcBef>
                <a:spcAft>
                  <a:spcPts val="0"/>
                </a:spcAft>
                <a:buNone/>
              </a:pPr>
              <a:r>
                <a:t/>
              </a:r>
              <a:endParaRPr sz="800">
                <a:highlight>
                  <a:srgbClr val="FFFFFF"/>
                </a:highlight>
              </a:endParaRPr>
            </a:p>
            <a:p>
              <a:pPr indent="0" lvl="0" marL="0" rtl="0" algn="l">
                <a:spcBef>
                  <a:spcPts val="0"/>
                </a:spcBef>
                <a:spcAft>
                  <a:spcPts val="0"/>
                </a:spcAft>
                <a:buNone/>
              </a:pPr>
              <a:r>
                <a:t/>
              </a:r>
              <a:endParaRPr sz="900"/>
            </a:p>
          </p:txBody>
        </p:sp>
        <p:sp>
          <p:nvSpPr>
            <p:cNvPr id="258" name="Google Shape;258;p25"/>
            <p:cNvSpPr txBox="1"/>
            <p:nvPr/>
          </p:nvSpPr>
          <p:spPr>
            <a:xfrm>
              <a:off x="4750575" y="1327525"/>
              <a:ext cx="4075200" cy="461400"/>
            </a:xfrm>
            <a:prstGeom prst="rect">
              <a:avLst/>
            </a:prstGeom>
            <a:solidFill>
              <a:srgbClr val="1A9988"/>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Lato"/>
                  <a:ea typeface="Lato"/>
                  <a:cs typeface="Lato"/>
                  <a:sym typeface="Lato"/>
                </a:rPr>
                <a:t>Value Count Results:</a:t>
              </a:r>
              <a:endParaRPr sz="1300">
                <a:solidFill>
                  <a:srgbClr val="FFFFFF"/>
                </a:solidFill>
                <a:latin typeface="Lato"/>
                <a:ea typeface="Lato"/>
                <a:cs typeface="Lato"/>
                <a:sym typeface="Lato"/>
              </a:endParaRPr>
            </a:p>
          </p:txBody>
        </p:sp>
        <p:sp>
          <p:nvSpPr>
            <p:cNvPr id="259" name="Google Shape;259;p25"/>
            <p:cNvSpPr/>
            <p:nvPr/>
          </p:nvSpPr>
          <p:spPr>
            <a:xfrm>
              <a:off x="4750500" y="1327531"/>
              <a:ext cx="4075200" cy="1918800"/>
            </a:xfrm>
            <a:prstGeom prst="rect">
              <a:avLst/>
            </a:prstGeom>
            <a:noFill/>
            <a:ln cap="flat" cmpd="sng" w="9525">
              <a:solidFill>
                <a:srgbClr val="1A99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5"/>
          <p:cNvSpPr txBox="1"/>
          <p:nvPr>
            <p:ph type="title"/>
          </p:nvPr>
        </p:nvSpPr>
        <p:spPr>
          <a:xfrm>
            <a:off x="350375" y="498200"/>
            <a:ext cx="3667800" cy="5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Engineering</a:t>
            </a:r>
            <a:endParaRPr/>
          </a:p>
        </p:txBody>
      </p:sp>
      <p:grpSp>
        <p:nvGrpSpPr>
          <p:cNvPr id="261" name="Google Shape;261;p25"/>
          <p:cNvGrpSpPr/>
          <p:nvPr/>
        </p:nvGrpSpPr>
        <p:grpSpPr>
          <a:xfrm>
            <a:off x="350311" y="1322988"/>
            <a:ext cx="3983236" cy="3657939"/>
            <a:chOff x="6212550" y="1304875"/>
            <a:chExt cx="2632500" cy="3416400"/>
          </a:xfrm>
        </p:grpSpPr>
        <p:sp>
          <p:nvSpPr>
            <p:cNvPr id="262" name="Google Shape;262;p25"/>
            <p:cNvSpPr/>
            <p:nvPr/>
          </p:nvSpPr>
          <p:spPr>
            <a:xfrm>
              <a:off x="6215400" y="1304875"/>
              <a:ext cx="2628900" cy="3416400"/>
            </a:xfrm>
            <a:prstGeom prst="rect">
              <a:avLst/>
            </a:prstGeom>
            <a:noFill/>
            <a:ln cap="flat" cmpd="sng" w="9525">
              <a:solidFill>
                <a:srgbClr val="1A99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5"/>
            <p:cNvSpPr txBox="1"/>
            <p:nvPr/>
          </p:nvSpPr>
          <p:spPr>
            <a:xfrm>
              <a:off x="6212550" y="1304875"/>
              <a:ext cx="2632500" cy="464100"/>
            </a:xfrm>
            <a:prstGeom prst="rect">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25"/>
          <p:cNvSpPr txBox="1"/>
          <p:nvPr/>
        </p:nvSpPr>
        <p:spPr>
          <a:xfrm>
            <a:off x="454790" y="1340884"/>
            <a:ext cx="3774300" cy="43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Lato"/>
                <a:ea typeface="Lato"/>
                <a:cs typeface="Lato"/>
                <a:sym typeface="Lato"/>
              </a:rPr>
              <a:t>Cleaning Categorical Data:</a:t>
            </a:r>
            <a:endParaRPr sz="1300">
              <a:solidFill>
                <a:srgbClr val="FFFFFF"/>
              </a:solidFill>
              <a:latin typeface="Lato"/>
              <a:ea typeface="Lato"/>
              <a:cs typeface="Lato"/>
              <a:sym typeface="Lato"/>
            </a:endParaRPr>
          </a:p>
        </p:txBody>
      </p:sp>
      <p:sp>
        <p:nvSpPr>
          <p:cNvPr id="265" name="Google Shape;265;p25"/>
          <p:cNvSpPr/>
          <p:nvPr/>
        </p:nvSpPr>
        <p:spPr>
          <a:xfrm>
            <a:off x="611525" y="2136150"/>
            <a:ext cx="3317400" cy="73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1600"/>
              </a:spcAft>
              <a:buNone/>
            </a:pPr>
            <a:r>
              <a:rPr lang="en" sz="1200">
                <a:solidFill>
                  <a:schemeClr val="accent1"/>
                </a:solidFill>
                <a:latin typeface="Lato"/>
                <a:ea typeface="Lato"/>
                <a:cs typeface="Lato"/>
                <a:sym typeface="Lato"/>
              </a:rPr>
              <a:t>Replace imputed </a:t>
            </a:r>
            <a:r>
              <a:rPr b="1" lang="en" sz="1200">
                <a:solidFill>
                  <a:srgbClr val="FF0000"/>
                </a:solidFill>
                <a:latin typeface="Lato"/>
                <a:ea typeface="Lato"/>
                <a:cs typeface="Lato"/>
                <a:sym typeface="Lato"/>
              </a:rPr>
              <a:t>“?”</a:t>
            </a:r>
            <a:r>
              <a:rPr lang="en" sz="1200">
                <a:solidFill>
                  <a:schemeClr val="accent1"/>
                </a:solidFill>
                <a:latin typeface="Lato"/>
                <a:ea typeface="Lato"/>
                <a:cs typeface="Lato"/>
                <a:sym typeface="Lato"/>
              </a:rPr>
              <a:t> with </a:t>
            </a:r>
            <a:r>
              <a:rPr b="1" lang="en" sz="1200">
                <a:solidFill>
                  <a:srgbClr val="6AA84F"/>
                </a:solidFill>
                <a:latin typeface="Lato"/>
                <a:ea typeface="Lato"/>
                <a:cs typeface="Lato"/>
                <a:sym typeface="Lato"/>
              </a:rPr>
              <a:t>“unknown”</a:t>
            </a:r>
            <a:endParaRPr b="1" sz="1200">
              <a:solidFill>
                <a:srgbClr val="6AA84F"/>
              </a:solidFill>
              <a:latin typeface="Lato"/>
              <a:ea typeface="Lato"/>
              <a:cs typeface="Lato"/>
              <a:sym typeface="Lato"/>
            </a:endParaRPr>
          </a:p>
        </p:txBody>
      </p:sp>
      <p:sp>
        <p:nvSpPr>
          <p:cNvPr id="266" name="Google Shape;266;p25"/>
          <p:cNvSpPr/>
          <p:nvPr/>
        </p:nvSpPr>
        <p:spPr>
          <a:xfrm>
            <a:off x="596600" y="3176111"/>
            <a:ext cx="3317400" cy="7338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accent1"/>
                </a:solidFill>
                <a:latin typeface="Lato"/>
                <a:ea typeface="Lato"/>
                <a:cs typeface="Lato"/>
                <a:sym typeface="Lato"/>
              </a:rPr>
              <a:t>Dropped </a:t>
            </a:r>
            <a:r>
              <a:rPr b="1" lang="en" sz="1200">
                <a:solidFill>
                  <a:srgbClr val="FF0000"/>
                </a:solidFill>
                <a:latin typeface="Lato"/>
                <a:ea typeface="Lato"/>
                <a:cs typeface="Lato"/>
                <a:sym typeface="Lato"/>
              </a:rPr>
              <a:t>“Unknown/Invalid”</a:t>
            </a:r>
            <a:r>
              <a:rPr lang="en" sz="1200">
                <a:solidFill>
                  <a:schemeClr val="accent1"/>
                </a:solidFill>
                <a:latin typeface="Lato"/>
                <a:ea typeface="Lato"/>
                <a:cs typeface="Lato"/>
                <a:sym typeface="Lato"/>
              </a:rPr>
              <a:t> in </a:t>
            </a:r>
            <a:endParaRPr sz="1200">
              <a:solidFill>
                <a:schemeClr val="accent1"/>
              </a:solidFill>
              <a:latin typeface="Lato"/>
              <a:ea typeface="Lato"/>
              <a:cs typeface="Lato"/>
              <a:sym typeface="Lato"/>
            </a:endParaRPr>
          </a:p>
          <a:p>
            <a:pPr indent="0" lvl="0" marL="0" rtl="0" algn="ctr">
              <a:lnSpc>
                <a:spcPct val="115000"/>
              </a:lnSpc>
              <a:spcBef>
                <a:spcPts val="1600"/>
              </a:spcBef>
              <a:spcAft>
                <a:spcPts val="0"/>
              </a:spcAft>
              <a:buNone/>
            </a:pPr>
            <a:r>
              <a:rPr lang="en" sz="1200">
                <a:solidFill>
                  <a:schemeClr val="accent1"/>
                </a:solidFill>
                <a:latin typeface="Lato"/>
                <a:ea typeface="Lato"/>
                <a:cs typeface="Lato"/>
                <a:sym typeface="Lato"/>
              </a:rPr>
              <a:t>Gender since it was </a:t>
            </a:r>
            <a:r>
              <a:rPr b="1" i="1" lang="en" sz="1200">
                <a:solidFill>
                  <a:schemeClr val="accent1"/>
                </a:solidFill>
                <a:latin typeface="Lato"/>
                <a:ea typeface="Lato"/>
                <a:cs typeface="Lato"/>
                <a:sym typeface="Lato"/>
              </a:rPr>
              <a:t>0.0029%</a:t>
            </a:r>
            <a:r>
              <a:rPr lang="en" sz="1200">
                <a:solidFill>
                  <a:schemeClr val="accent1"/>
                </a:solidFill>
                <a:latin typeface="Lato"/>
                <a:ea typeface="Lato"/>
                <a:cs typeface="Lato"/>
                <a:sym typeface="Lato"/>
              </a:rPr>
              <a:t> of data set</a:t>
            </a:r>
            <a:endParaRPr sz="1200">
              <a:solidFill>
                <a:schemeClr val="accent1"/>
              </a:solidFill>
              <a:latin typeface="Lato"/>
              <a:ea typeface="Lato"/>
              <a:cs typeface="Lato"/>
              <a:sym typeface="Lato"/>
            </a:endParaRPr>
          </a:p>
          <a:p>
            <a:pPr indent="0" lvl="0" marL="0" rtl="0" algn="ctr">
              <a:spcBef>
                <a:spcPts val="160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p:txBody>
      </p:sp>
      <p:sp>
        <p:nvSpPr>
          <p:cNvPr id="267" name="Google Shape;267;p25"/>
          <p:cNvSpPr/>
          <p:nvPr/>
        </p:nvSpPr>
        <p:spPr>
          <a:xfrm>
            <a:off x="596600" y="4216075"/>
            <a:ext cx="3317400" cy="5889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accent1"/>
                </a:solidFill>
                <a:latin typeface="Lato"/>
                <a:ea typeface="Lato"/>
                <a:cs typeface="Lato"/>
                <a:sym typeface="Lato"/>
              </a:rPr>
              <a:t>Converted Age to numerical data</a:t>
            </a:r>
            <a:endParaRPr b="1" sz="1200">
              <a:latin typeface="Lato"/>
              <a:ea typeface="Lato"/>
              <a:cs typeface="Lato"/>
              <a:sym typeface="Lato"/>
            </a:endParaRPr>
          </a:p>
          <a:p>
            <a:pPr indent="0" lvl="0" marL="0" rtl="0" algn="ctr">
              <a:spcBef>
                <a:spcPts val="1600"/>
              </a:spcBef>
              <a:spcAft>
                <a:spcPts val="0"/>
              </a:spcAft>
              <a:buNone/>
            </a:pPr>
            <a:r>
              <a:t/>
            </a:r>
            <a:endParaRPr b="1" sz="1300">
              <a:latin typeface="Lato"/>
              <a:ea typeface="Lato"/>
              <a:cs typeface="Lato"/>
              <a:sym typeface="Lato"/>
            </a:endParaRPr>
          </a:p>
        </p:txBody>
      </p:sp>
      <p:sp>
        <p:nvSpPr>
          <p:cNvPr id="268" name="Google Shape;268;p25"/>
          <p:cNvSpPr/>
          <p:nvPr/>
        </p:nvSpPr>
        <p:spPr>
          <a:xfrm>
            <a:off x="4750550" y="2978700"/>
            <a:ext cx="4075200" cy="2002200"/>
          </a:xfrm>
          <a:prstGeom prst="rect">
            <a:avLst/>
          </a:prstGeom>
          <a:noFill/>
          <a:ln cap="flat" cmpd="sng" w="9525">
            <a:solidFill>
              <a:srgbClr val="1A99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50">
                <a:highlight>
                  <a:schemeClr val="lt1"/>
                </a:highlight>
              </a:rPr>
              <a:t>**********age converted**********</a:t>
            </a:r>
            <a:endParaRPr sz="1050">
              <a:highlight>
                <a:schemeClr val="lt1"/>
              </a:highlight>
            </a:endParaRPr>
          </a:p>
          <a:p>
            <a:pPr indent="0" lvl="0" marL="0" rtl="0" algn="ctr">
              <a:spcBef>
                <a:spcPts val="0"/>
              </a:spcBef>
              <a:spcAft>
                <a:spcPts val="0"/>
              </a:spcAft>
              <a:buNone/>
            </a:pPr>
            <a:r>
              <a:rPr lang="en" sz="800">
                <a:highlight>
                  <a:schemeClr val="lt1"/>
                </a:highlight>
              </a:rPr>
              <a:t>   	values  	counts  	frequency</a:t>
            </a:r>
            <a:endParaRPr sz="800">
              <a:highlight>
                <a:schemeClr val="lt1"/>
              </a:highlight>
            </a:endParaRPr>
          </a:p>
          <a:p>
            <a:pPr indent="0" lvl="0" marL="0" rtl="0" algn="ctr">
              <a:spcBef>
                <a:spcPts val="0"/>
              </a:spcBef>
              <a:spcAft>
                <a:spcPts val="0"/>
              </a:spcAft>
              <a:buNone/>
            </a:pPr>
            <a:r>
              <a:rPr lang="en" sz="800">
                <a:highlight>
                  <a:schemeClr val="lt1"/>
                </a:highlight>
              </a:rPr>
              <a:t>0      	75   	26066   	0.256144</a:t>
            </a:r>
            <a:endParaRPr sz="800">
              <a:highlight>
                <a:schemeClr val="lt1"/>
              </a:highlight>
            </a:endParaRPr>
          </a:p>
          <a:p>
            <a:pPr indent="0" lvl="0" marL="0" rtl="0" algn="ctr">
              <a:spcBef>
                <a:spcPts val="0"/>
              </a:spcBef>
              <a:spcAft>
                <a:spcPts val="0"/>
              </a:spcAft>
              <a:buNone/>
            </a:pPr>
            <a:r>
              <a:rPr lang="en" sz="800">
                <a:highlight>
                  <a:schemeClr val="lt1"/>
                </a:highlight>
              </a:rPr>
              <a:t>1      	65   	22482   	0.220925</a:t>
            </a:r>
            <a:endParaRPr sz="800">
              <a:highlight>
                <a:schemeClr val="lt1"/>
              </a:highlight>
            </a:endParaRPr>
          </a:p>
          <a:p>
            <a:pPr indent="0" lvl="0" marL="0" rtl="0" algn="ctr">
              <a:spcBef>
                <a:spcPts val="0"/>
              </a:spcBef>
              <a:spcAft>
                <a:spcPts val="0"/>
              </a:spcAft>
              <a:buNone/>
            </a:pPr>
            <a:r>
              <a:rPr lang="en" sz="800">
                <a:highlight>
                  <a:schemeClr val="lt1"/>
                </a:highlight>
              </a:rPr>
              <a:t>2      	55   	17256   	0.169570</a:t>
            </a:r>
            <a:endParaRPr sz="800">
              <a:highlight>
                <a:schemeClr val="lt1"/>
              </a:highlight>
            </a:endParaRPr>
          </a:p>
          <a:p>
            <a:pPr indent="0" lvl="0" marL="0" rtl="0" algn="ctr">
              <a:spcBef>
                <a:spcPts val="0"/>
              </a:spcBef>
              <a:spcAft>
                <a:spcPts val="0"/>
              </a:spcAft>
              <a:buNone/>
            </a:pPr>
            <a:r>
              <a:rPr lang="en" sz="800">
                <a:highlight>
                  <a:schemeClr val="lt1"/>
                </a:highlight>
              </a:rPr>
              <a:t>3      	85   	17197   	0.168991</a:t>
            </a:r>
            <a:endParaRPr sz="800">
              <a:highlight>
                <a:schemeClr val="lt1"/>
              </a:highlight>
            </a:endParaRPr>
          </a:p>
          <a:p>
            <a:pPr indent="0" lvl="0" marL="0" rtl="0" algn="ctr">
              <a:spcBef>
                <a:spcPts val="0"/>
              </a:spcBef>
              <a:spcAft>
                <a:spcPts val="0"/>
              </a:spcAft>
              <a:buNone/>
            </a:pPr>
            <a:r>
              <a:rPr lang="en" sz="800">
                <a:highlight>
                  <a:schemeClr val="lt1"/>
                </a:highlight>
              </a:rPr>
              <a:t>4      	45    	9685   	0.095172</a:t>
            </a:r>
            <a:endParaRPr sz="800">
              <a:highlight>
                <a:schemeClr val="lt1"/>
              </a:highlight>
            </a:endParaRPr>
          </a:p>
          <a:p>
            <a:pPr indent="0" lvl="0" marL="0" rtl="0" algn="ctr">
              <a:spcBef>
                <a:spcPts val="0"/>
              </a:spcBef>
              <a:spcAft>
                <a:spcPts val="0"/>
              </a:spcAft>
              <a:buNone/>
            </a:pPr>
            <a:r>
              <a:rPr lang="en" sz="800">
                <a:highlight>
                  <a:schemeClr val="lt1"/>
                </a:highlight>
              </a:rPr>
              <a:t>5      	35    	3775   	0.037096</a:t>
            </a:r>
            <a:endParaRPr sz="800">
              <a:highlight>
                <a:schemeClr val="lt1"/>
              </a:highlight>
            </a:endParaRPr>
          </a:p>
          <a:p>
            <a:pPr indent="0" lvl="0" marL="0" rtl="0" algn="ctr">
              <a:spcBef>
                <a:spcPts val="0"/>
              </a:spcBef>
              <a:spcAft>
                <a:spcPts val="0"/>
              </a:spcAft>
              <a:buNone/>
            </a:pPr>
            <a:r>
              <a:rPr lang="en" sz="800">
                <a:highlight>
                  <a:schemeClr val="lt1"/>
                </a:highlight>
              </a:rPr>
              <a:t>6      	95    	2793   	0.027446</a:t>
            </a:r>
            <a:endParaRPr sz="800">
              <a:highlight>
                <a:schemeClr val="lt1"/>
              </a:highlight>
            </a:endParaRPr>
          </a:p>
          <a:p>
            <a:pPr indent="0" lvl="0" marL="0" rtl="0" algn="ctr">
              <a:spcBef>
                <a:spcPts val="0"/>
              </a:spcBef>
              <a:spcAft>
                <a:spcPts val="0"/>
              </a:spcAft>
              <a:buNone/>
            </a:pPr>
            <a:r>
              <a:rPr lang="en" sz="800">
                <a:highlight>
                  <a:schemeClr val="lt1"/>
                </a:highlight>
              </a:rPr>
              <a:t>7      	25    	1657   	0.016283</a:t>
            </a:r>
            <a:endParaRPr sz="800">
              <a:highlight>
                <a:schemeClr val="lt1"/>
              </a:highlight>
            </a:endParaRPr>
          </a:p>
          <a:p>
            <a:pPr indent="0" lvl="0" marL="0" rtl="0" algn="ctr">
              <a:spcBef>
                <a:spcPts val="0"/>
              </a:spcBef>
              <a:spcAft>
                <a:spcPts val="0"/>
              </a:spcAft>
              <a:buNone/>
            </a:pPr>
            <a:r>
              <a:rPr lang="en" sz="800">
                <a:highlight>
                  <a:schemeClr val="lt1"/>
                </a:highlight>
              </a:rPr>
              <a:t>8      	15     	691   	0.006790</a:t>
            </a:r>
            <a:endParaRPr sz="800">
              <a:highlight>
                <a:schemeClr val="lt1"/>
              </a:highlight>
            </a:endParaRPr>
          </a:p>
          <a:p>
            <a:pPr indent="0" lvl="0" marL="0" rtl="0" algn="ctr">
              <a:lnSpc>
                <a:spcPct val="115000"/>
              </a:lnSpc>
              <a:spcBef>
                <a:spcPts val="0"/>
              </a:spcBef>
              <a:spcAft>
                <a:spcPts val="0"/>
              </a:spcAft>
              <a:buNone/>
            </a:pPr>
            <a:r>
              <a:rPr lang="en" sz="800">
                <a:highlight>
                  <a:schemeClr val="lt1"/>
                </a:highlight>
              </a:rPr>
              <a:t>9       	5     	161   	0.001582</a:t>
            </a:r>
            <a:endParaRPr/>
          </a:p>
        </p:txBody>
      </p:sp>
      <p:sp>
        <p:nvSpPr>
          <p:cNvPr id="269" name="Google Shape;269;p25"/>
          <p:cNvSpPr/>
          <p:nvPr/>
        </p:nvSpPr>
        <p:spPr>
          <a:xfrm>
            <a:off x="2178025" y="2873250"/>
            <a:ext cx="284700" cy="282000"/>
          </a:xfrm>
          <a:prstGeom prst="downArrow">
            <a:avLst>
              <a:gd fmla="val 50000" name="adj1"/>
              <a:gd fmla="val 50000" name="adj2"/>
            </a:avLst>
          </a:prstGeom>
          <a:solidFill>
            <a:srgbClr val="3C78D8"/>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5"/>
          <p:cNvSpPr/>
          <p:nvPr/>
        </p:nvSpPr>
        <p:spPr>
          <a:xfrm>
            <a:off x="2199600" y="3919000"/>
            <a:ext cx="284700" cy="282000"/>
          </a:xfrm>
          <a:prstGeom prst="downArrow">
            <a:avLst>
              <a:gd fmla="val 50000" name="adj1"/>
              <a:gd fmla="val 50000" name="adj2"/>
            </a:avLst>
          </a:prstGeom>
          <a:solidFill>
            <a:srgbClr val="3C78D8"/>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26"/>
          <p:cNvSpPr/>
          <p:nvPr/>
        </p:nvSpPr>
        <p:spPr>
          <a:xfrm>
            <a:off x="4751025" y="125650"/>
            <a:ext cx="4279500" cy="4900500"/>
          </a:xfrm>
          <a:prstGeom prst="rect">
            <a:avLst/>
          </a:prstGeom>
          <a:noFill/>
          <a:ln cap="flat" cmpd="sng" w="9525">
            <a:solidFill>
              <a:srgbClr val="1A99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txBox="1"/>
          <p:nvPr/>
        </p:nvSpPr>
        <p:spPr>
          <a:xfrm>
            <a:off x="323525" y="497700"/>
            <a:ext cx="3667800" cy="5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1A1A1A"/>
                </a:solidFill>
                <a:latin typeface="Raleway"/>
                <a:ea typeface="Raleway"/>
                <a:cs typeface="Raleway"/>
                <a:sym typeface="Raleway"/>
              </a:rPr>
              <a:t>Feature Engineering</a:t>
            </a:r>
            <a:endParaRPr b="1" sz="2600">
              <a:solidFill>
                <a:srgbClr val="1A1A1A"/>
              </a:solidFill>
              <a:latin typeface="Raleway"/>
              <a:ea typeface="Raleway"/>
              <a:cs typeface="Raleway"/>
              <a:sym typeface="Raleway"/>
            </a:endParaRPr>
          </a:p>
        </p:txBody>
      </p:sp>
      <p:grpSp>
        <p:nvGrpSpPr>
          <p:cNvPr id="277" name="Google Shape;277;p26"/>
          <p:cNvGrpSpPr/>
          <p:nvPr/>
        </p:nvGrpSpPr>
        <p:grpSpPr>
          <a:xfrm>
            <a:off x="323518" y="1426600"/>
            <a:ext cx="3983236" cy="3416400"/>
            <a:chOff x="6212550" y="1304875"/>
            <a:chExt cx="2632500" cy="3416400"/>
          </a:xfrm>
        </p:grpSpPr>
        <p:sp>
          <p:nvSpPr>
            <p:cNvPr id="278" name="Google Shape;278;p26"/>
            <p:cNvSpPr/>
            <p:nvPr/>
          </p:nvSpPr>
          <p:spPr>
            <a:xfrm>
              <a:off x="6215400" y="1304875"/>
              <a:ext cx="2628900" cy="3416400"/>
            </a:xfrm>
            <a:prstGeom prst="rect">
              <a:avLst/>
            </a:prstGeom>
            <a:noFill/>
            <a:ln cap="flat" cmpd="sng" w="9525">
              <a:solidFill>
                <a:srgbClr val="1A99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6"/>
            <p:cNvSpPr txBox="1"/>
            <p:nvPr/>
          </p:nvSpPr>
          <p:spPr>
            <a:xfrm>
              <a:off x="6212550" y="1304875"/>
              <a:ext cx="2632500" cy="464100"/>
            </a:xfrm>
            <a:prstGeom prst="rect">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26"/>
          <p:cNvSpPr txBox="1"/>
          <p:nvPr/>
        </p:nvSpPr>
        <p:spPr>
          <a:xfrm>
            <a:off x="414046" y="1426600"/>
            <a:ext cx="3774300" cy="46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Lato"/>
                <a:ea typeface="Lato"/>
                <a:cs typeface="Lato"/>
                <a:sym typeface="Lato"/>
              </a:rPr>
              <a:t>High Cardinality Categorical Features</a:t>
            </a:r>
            <a:endParaRPr sz="1300">
              <a:solidFill>
                <a:srgbClr val="FFFFFF"/>
              </a:solidFill>
              <a:latin typeface="Lato"/>
              <a:ea typeface="Lato"/>
              <a:cs typeface="Lato"/>
              <a:sym typeface="Lato"/>
            </a:endParaRPr>
          </a:p>
        </p:txBody>
      </p:sp>
      <p:sp>
        <p:nvSpPr>
          <p:cNvPr id="281" name="Google Shape;281;p26"/>
          <p:cNvSpPr txBox="1"/>
          <p:nvPr/>
        </p:nvSpPr>
        <p:spPr>
          <a:xfrm>
            <a:off x="426050" y="1888000"/>
            <a:ext cx="3750300" cy="295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600">
              <a:solidFill>
                <a:srgbClr val="595959"/>
              </a:solidFill>
              <a:latin typeface="Lato"/>
              <a:ea typeface="Lato"/>
              <a:cs typeface="Lato"/>
              <a:sym typeface="Lato"/>
            </a:endParaRPr>
          </a:p>
        </p:txBody>
      </p:sp>
      <p:sp>
        <p:nvSpPr>
          <p:cNvPr id="282" name="Google Shape;282;p26"/>
          <p:cNvSpPr txBox="1"/>
          <p:nvPr/>
        </p:nvSpPr>
        <p:spPr>
          <a:xfrm>
            <a:off x="4751025" y="125650"/>
            <a:ext cx="4279500" cy="461400"/>
          </a:xfrm>
          <a:prstGeom prst="rect">
            <a:avLst/>
          </a:prstGeom>
          <a:solidFill>
            <a:srgbClr val="1A9988"/>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Lato"/>
                <a:ea typeface="Lato"/>
                <a:cs typeface="Lato"/>
                <a:sym typeface="Lato"/>
              </a:rPr>
              <a:t>Reduce dimensionality</a:t>
            </a:r>
            <a:endParaRPr sz="1300">
              <a:solidFill>
                <a:srgbClr val="FFFFFF"/>
              </a:solidFill>
              <a:latin typeface="Lato"/>
              <a:ea typeface="Lato"/>
              <a:cs typeface="Lato"/>
              <a:sym typeface="Lato"/>
            </a:endParaRPr>
          </a:p>
        </p:txBody>
      </p:sp>
      <p:sp>
        <p:nvSpPr>
          <p:cNvPr id="283" name="Google Shape;283;p26"/>
          <p:cNvSpPr/>
          <p:nvPr/>
        </p:nvSpPr>
        <p:spPr>
          <a:xfrm>
            <a:off x="611525" y="2136150"/>
            <a:ext cx="3317400" cy="94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accent1"/>
                </a:solidFill>
                <a:latin typeface="Lato"/>
                <a:ea typeface="Lato"/>
                <a:cs typeface="Lato"/>
                <a:sym typeface="Lato"/>
              </a:rPr>
              <a:t>Consulted with MD and literature </a:t>
            </a:r>
            <a:endParaRPr sz="1200">
              <a:solidFill>
                <a:schemeClr val="accent1"/>
              </a:solidFill>
              <a:latin typeface="Lato"/>
              <a:ea typeface="Lato"/>
              <a:cs typeface="Lato"/>
              <a:sym typeface="Lato"/>
            </a:endParaRPr>
          </a:p>
          <a:p>
            <a:pPr indent="0" lvl="0" marL="0" rtl="0" algn="l">
              <a:lnSpc>
                <a:spcPct val="115000"/>
              </a:lnSpc>
              <a:spcBef>
                <a:spcPts val="0"/>
              </a:spcBef>
              <a:spcAft>
                <a:spcPts val="0"/>
              </a:spcAft>
              <a:buNone/>
            </a:pPr>
            <a:r>
              <a:rPr lang="en" sz="1200">
                <a:solidFill>
                  <a:schemeClr val="accent1"/>
                </a:solidFill>
                <a:latin typeface="Lato"/>
                <a:ea typeface="Lato"/>
                <a:cs typeface="Lato"/>
                <a:sym typeface="Lato"/>
              </a:rPr>
              <a:t>for strategy and method to group related values to reduce dimensions.</a:t>
            </a:r>
            <a:endParaRPr b="1" sz="1200">
              <a:solidFill>
                <a:srgbClr val="6AA84F"/>
              </a:solidFill>
              <a:latin typeface="Lato"/>
              <a:ea typeface="Lato"/>
              <a:cs typeface="Lato"/>
              <a:sym typeface="Lato"/>
            </a:endParaRPr>
          </a:p>
        </p:txBody>
      </p:sp>
      <p:sp>
        <p:nvSpPr>
          <p:cNvPr id="284" name="Google Shape;284;p26"/>
          <p:cNvSpPr/>
          <p:nvPr/>
        </p:nvSpPr>
        <p:spPr>
          <a:xfrm>
            <a:off x="802350" y="3477675"/>
            <a:ext cx="2791500" cy="10509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“Admission_type_id”</a:t>
            </a:r>
            <a:endParaRPr sz="1200">
              <a:solidFill>
                <a:schemeClr val="accent1"/>
              </a:solidFill>
              <a:latin typeface="Lato"/>
              <a:ea typeface="Lato"/>
              <a:cs typeface="Lato"/>
              <a:sym typeface="Lato"/>
            </a:endParaRPr>
          </a:p>
          <a:p>
            <a:pPr indent="-304800" lvl="0" marL="457200" rtl="0" algn="l">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“Discharge_disposition_id”</a:t>
            </a:r>
            <a:endParaRPr sz="1200">
              <a:solidFill>
                <a:schemeClr val="accent1"/>
              </a:solidFill>
              <a:latin typeface="Lato"/>
              <a:ea typeface="Lato"/>
              <a:cs typeface="Lato"/>
              <a:sym typeface="Lato"/>
            </a:endParaRPr>
          </a:p>
          <a:p>
            <a:pPr indent="-304800" lvl="0" marL="457200" rtl="0" algn="l">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 “Admission_source_id”</a:t>
            </a:r>
            <a:endParaRPr sz="1200">
              <a:solidFill>
                <a:schemeClr val="accent1"/>
              </a:solidFill>
              <a:latin typeface="Lato"/>
              <a:ea typeface="Lato"/>
              <a:cs typeface="Lato"/>
              <a:sym typeface="Lato"/>
            </a:endParaRPr>
          </a:p>
          <a:p>
            <a:pPr indent="-304800" lvl="0" marL="457200" rtl="0" algn="l">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“diag_1”</a:t>
            </a:r>
            <a:endParaRPr sz="1200">
              <a:solidFill>
                <a:schemeClr val="accent1"/>
              </a:solidFill>
              <a:latin typeface="Lato"/>
              <a:ea typeface="Lato"/>
              <a:cs typeface="Lato"/>
              <a:sym typeface="Lato"/>
            </a:endParaRPr>
          </a:p>
          <a:p>
            <a:pPr indent="0" lvl="0" marL="457200" rtl="0" algn="l">
              <a:lnSpc>
                <a:spcPct val="115000"/>
              </a:lnSpc>
              <a:spcBef>
                <a:spcPts val="1600"/>
              </a:spcBef>
              <a:spcAft>
                <a:spcPts val="1600"/>
              </a:spcAft>
              <a:buNone/>
            </a:pPr>
            <a:r>
              <a:t/>
            </a:r>
            <a:endParaRPr b="1" sz="800">
              <a:solidFill>
                <a:srgbClr val="FF0000"/>
              </a:solidFill>
              <a:latin typeface="Lato"/>
              <a:ea typeface="Lato"/>
              <a:cs typeface="Lato"/>
              <a:sym typeface="Lato"/>
            </a:endParaRPr>
          </a:p>
        </p:txBody>
      </p:sp>
      <p:sp>
        <p:nvSpPr>
          <p:cNvPr id="285" name="Google Shape;285;p26"/>
          <p:cNvSpPr txBox="1"/>
          <p:nvPr/>
        </p:nvSpPr>
        <p:spPr>
          <a:xfrm>
            <a:off x="7023025" y="2948625"/>
            <a:ext cx="2064300" cy="17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highlight>
                  <a:srgbClr val="FFFFFF"/>
                </a:highlight>
              </a:rPr>
              <a:t>**********</a:t>
            </a:r>
            <a:r>
              <a:rPr lang="en" sz="700">
                <a:highlight>
                  <a:srgbClr val="FFFFFF"/>
                </a:highlight>
              </a:rPr>
              <a:t>diag_1 original**********</a:t>
            </a:r>
            <a:endParaRPr sz="700">
              <a:highlight>
                <a:srgbClr val="FFFFFF"/>
              </a:highlight>
            </a:endParaRPr>
          </a:p>
          <a:p>
            <a:pPr indent="0" lvl="0" marL="0" rtl="0" algn="l">
              <a:spcBef>
                <a:spcPts val="0"/>
              </a:spcBef>
              <a:spcAft>
                <a:spcPts val="0"/>
              </a:spcAft>
              <a:buNone/>
            </a:pPr>
            <a:r>
              <a:rPr lang="en" sz="700">
                <a:highlight>
                  <a:srgbClr val="FFFFFF"/>
                </a:highlight>
              </a:rPr>
              <a:t>[716 unique values]</a:t>
            </a:r>
            <a:endParaRPr sz="700">
              <a:highlight>
                <a:srgbClr val="FFFFFF"/>
              </a:highlight>
            </a:endParaRPr>
          </a:p>
          <a:p>
            <a:pPr indent="0" lvl="0" marL="0" rtl="0" algn="l">
              <a:spcBef>
                <a:spcPts val="0"/>
              </a:spcBef>
              <a:spcAft>
                <a:spcPts val="0"/>
              </a:spcAft>
              <a:buNone/>
            </a:pPr>
            <a:r>
              <a:t/>
            </a:r>
            <a:endParaRPr sz="700">
              <a:highlight>
                <a:srgbClr val="FFFFFF"/>
              </a:highlight>
            </a:endParaRPr>
          </a:p>
          <a:p>
            <a:pPr indent="0" lvl="0" marL="0" rtl="0" algn="l">
              <a:spcBef>
                <a:spcPts val="0"/>
              </a:spcBef>
              <a:spcAft>
                <a:spcPts val="0"/>
              </a:spcAft>
              <a:buNone/>
            </a:pPr>
            <a:r>
              <a:rPr lang="en" sz="700">
                <a:highlight>
                  <a:srgbClr val="FFFFFF"/>
                </a:highlight>
              </a:rPr>
              <a:t>**********diag_1 cleaned**********</a:t>
            </a:r>
            <a:endParaRPr sz="700">
              <a:highlight>
                <a:srgbClr val="FFFFFF"/>
              </a:highlight>
            </a:endParaRPr>
          </a:p>
          <a:p>
            <a:pPr indent="0" lvl="0" marL="0" rtl="0" algn="l">
              <a:spcBef>
                <a:spcPts val="0"/>
              </a:spcBef>
              <a:spcAft>
                <a:spcPts val="0"/>
              </a:spcAft>
              <a:buNone/>
            </a:pPr>
            <a:r>
              <a:rPr lang="en" sz="700">
                <a:highlight>
                  <a:srgbClr val="FFFFFF"/>
                </a:highlight>
              </a:rPr>
              <a:t>values 		 counts  frequency</a:t>
            </a:r>
            <a:endParaRPr sz="700">
              <a:highlight>
                <a:srgbClr val="FFFFFF"/>
              </a:highlight>
            </a:endParaRPr>
          </a:p>
          <a:p>
            <a:pPr indent="0" lvl="0" marL="0" rtl="0" algn="l">
              <a:spcBef>
                <a:spcPts val="0"/>
              </a:spcBef>
              <a:spcAft>
                <a:spcPts val="0"/>
              </a:spcAft>
              <a:buNone/>
            </a:pPr>
            <a:r>
              <a:rPr lang="en" sz="700">
                <a:highlight>
                  <a:srgbClr val="FFFFFF"/>
                </a:highlight>
              </a:rPr>
              <a:t>C</a:t>
            </a:r>
            <a:r>
              <a:rPr lang="en" sz="700">
                <a:highlight>
                  <a:srgbClr val="FFFFFF"/>
                </a:highlight>
              </a:rPr>
              <a:t>irculatory		29680   0.298772</a:t>
            </a:r>
            <a:endParaRPr sz="700">
              <a:highlight>
                <a:srgbClr val="FFFFFF"/>
              </a:highlight>
            </a:endParaRPr>
          </a:p>
          <a:p>
            <a:pPr indent="0" lvl="0" marL="0" rtl="0" algn="l">
              <a:spcBef>
                <a:spcPts val="0"/>
              </a:spcBef>
              <a:spcAft>
                <a:spcPts val="0"/>
              </a:spcAft>
              <a:buNone/>
            </a:pPr>
            <a:r>
              <a:rPr lang="en" sz="700">
                <a:highlight>
                  <a:srgbClr val="FFFFFF"/>
                </a:highlight>
              </a:rPr>
              <a:t>Respiratory		13934   0.1402</a:t>
            </a:r>
            <a:r>
              <a:rPr lang="en" sz="700">
                <a:highlight>
                  <a:srgbClr val="FFFFFF"/>
                </a:highlight>
              </a:rPr>
              <a:t>66</a:t>
            </a:r>
            <a:endParaRPr sz="700">
              <a:highlight>
                <a:srgbClr val="FFFFFF"/>
              </a:highlight>
            </a:endParaRPr>
          </a:p>
          <a:p>
            <a:pPr indent="0" lvl="0" marL="0" rtl="0" algn="l">
              <a:spcBef>
                <a:spcPts val="0"/>
              </a:spcBef>
              <a:spcAft>
                <a:spcPts val="0"/>
              </a:spcAft>
              <a:buNone/>
            </a:pPr>
            <a:r>
              <a:rPr lang="en" sz="700">
                <a:highlight>
                  <a:srgbClr val="FFFFFF"/>
                </a:highlight>
              </a:rPr>
              <a:t>N</a:t>
            </a:r>
            <a:r>
              <a:rPr lang="en" sz="700">
                <a:highlight>
                  <a:srgbClr val="FFFFFF"/>
                </a:highlight>
              </a:rPr>
              <a:t>eoplasms		10883   0.109553</a:t>
            </a:r>
            <a:endParaRPr sz="700">
              <a:highlight>
                <a:srgbClr val="FFFFFF"/>
              </a:highlight>
            </a:endParaRPr>
          </a:p>
          <a:p>
            <a:pPr indent="0" lvl="0" marL="0" rtl="0" algn="l">
              <a:spcBef>
                <a:spcPts val="0"/>
              </a:spcBef>
              <a:spcAft>
                <a:spcPts val="0"/>
              </a:spcAft>
              <a:buNone/>
            </a:pPr>
            <a:r>
              <a:rPr lang="en" sz="700">
                <a:highlight>
                  <a:srgbClr val="FFFFFF"/>
                </a:highlight>
              </a:rPr>
              <a:t>Other		10041   0.101077</a:t>
            </a:r>
            <a:endParaRPr sz="700">
              <a:highlight>
                <a:srgbClr val="FFFFFF"/>
              </a:highlight>
            </a:endParaRPr>
          </a:p>
          <a:p>
            <a:pPr indent="0" lvl="0" marL="0" rtl="0" algn="l">
              <a:spcBef>
                <a:spcPts val="0"/>
              </a:spcBef>
              <a:spcAft>
                <a:spcPts val="0"/>
              </a:spcAft>
              <a:buNone/>
            </a:pPr>
            <a:r>
              <a:rPr lang="en" sz="700">
                <a:highlight>
                  <a:srgbClr val="FFFFFF"/>
                </a:highlight>
              </a:rPr>
              <a:t>Digestive		9333     0.093950</a:t>
            </a:r>
            <a:endParaRPr sz="700">
              <a:highlight>
                <a:srgbClr val="FFFFFF"/>
              </a:highlight>
            </a:endParaRPr>
          </a:p>
          <a:p>
            <a:pPr indent="0" lvl="0" marL="0" rtl="0" algn="l">
              <a:spcBef>
                <a:spcPts val="0"/>
              </a:spcBef>
              <a:spcAft>
                <a:spcPts val="0"/>
              </a:spcAft>
              <a:buNone/>
            </a:pPr>
            <a:r>
              <a:rPr lang="en" sz="700">
                <a:highlight>
                  <a:srgbClr val="FFFFFF"/>
                </a:highlight>
              </a:rPr>
              <a:t>Diabetes		8661     0.087185</a:t>
            </a:r>
            <a:endParaRPr sz="700">
              <a:highlight>
                <a:srgbClr val="FFFFFF"/>
              </a:highlight>
            </a:endParaRPr>
          </a:p>
          <a:p>
            <a:pPr indent="0" lvl="0" marL="0" rtl="0" algn="l">
              <a:spcBef>
                <a:spcPts val="0"/>
              </a:spcBef>
              <a:spcAft>
                <a:spcPts val="0"/>
              </a:spcAft>
              <a:buNone/>
            </a:pPr>
            <a:r>
              <a:rPr lang="en" sz="700">
                <a:highlight>
                  <a:srgbClr val="FFFFFF"/>
                </a:highlight>
              </a:rPr>
              <a:t>Injury		6851     0.068965</a:t>
            </a:r>
            <a:endParaRPr sz="700">
              <a:highlight>
                <a:srgbClr val="FFFFFF"/>
              </a:highlight>
            </a:endParaRPr>
          </a:p>
          <a:p>
            <a:pPr indent="0" lvl="0" marL="0" rtl="0" algn="l">
              <a:spcBef>
                <a:spcPts val="0"/>
              </a:spcBef>
              <a:spcAft>
                <a:spcPts val="0"/>
              </a:spcAft>
              <a:buNone/>
            </a:pPr>
            <a:r>
              <a:rPr lang="en" sz="700">
                <a:highlight>
                  <a:srgbClr val="FFFFFF"/>
                </a:highlight>
              </a:rPr>
              <a:t>Genitourinary	5002     0.050352</a:t>
            </a:r>
            <a:endParaRPr sz="700">
              <a:highlight>
                <a:srgbClr val="FFFFFF"/>
              </a:highlight>
            </a:endParaRPr>
          </a:p>
          <a:p>
            <a:pPr indent="0" lvl="0" marL="0" rtl="0" algn="l">
              <a:spcBef>
                <a:spcPts val="0"/>
              </a:spcBef>
              <a:spcAft>
                <a:spcPts val="0"/>
              </a:spcAft>
              <a:buNone/>
            </a:pPr>
            <a:r>
              <a:rPr lang="en" sz="700">
                <a:highlight>
                  <a:srgbClr val="FFFFFF"/>
                </a:highlight>
              </a:rPr>
              <a:t>musculoskeletal    	4935     0.049678</a:t>
            </a:r>
            <a:endParaRPr sz="700">
              <a:highlight>
                <a:srgbClr val="FFFFFF"/>
              </a:highlight>
            </a:endParaRPr>
          </a:p>
          <a:p>
            <a:pPr indent="0" lvl="0" marL="0" rtl="0" algn="l">
              <a:spcBef>
                <a:spcPts val="0"/>
              </a:spcBef>
              <a:spcAft>
                <a:spcPts val="0"/>
              </a:spcAft>
              <a:buNone/>
            </a:pPr>
            <a:r>
              <a:rPr lang="en" sz="700">
                <a:highlight>
                  <a:srgbClr val="FFFFFF"/>
                </a:highlight>
              </a:rPr>
              <a:t>       ?      		20          0.000201</a:t>
            </a:r>
            <a:endParaRPr sz="700">
              <a:highlight>
                <a:srgbClr val="FFFFFF"/>
              </a:highlight>
            </a:endParaRPr>
          </a:p>
        </p:txBody>
      </p:sp>
      <p:sp>
        <p:nvSpPr>
          <p:cNvPr id="286" name="Google Shape;286;p26"/>
          <p:cNvSpPr txBox="1"/>
          <p:nvPr/>
        </p:nvSpPr>
        <p:spPr>
          <a:xfrm>
            <a:off x="4818021" y="1038250"/>
            <a:ext cx="2064300" cy="12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highlight>
                  <a:srgbClr val="FFFFFF"/>
                </a:highlight>
              </a:rPr>
              <a:t>**********admission_type_id original**********</a:t>
            </a:r>
            <a:endParaRPr sz="700">
              <a:highlight>
                <a:srgbClr val="FFFFFF"/>
              </a:highlight>
            </a:endParaRPr>
          </a:p>
          <a:p>
            <a:pPr indent="0" lvl="0" marL="0" rtl="0" algn="l">
              <a:spcBef>
                <a:spcPts val="0"/>
              </a:spcBef>
              <a:spcAft>
                <a:spcPts val="0"/>
              </a:spcAft>
              <a:buNone/>
            </a:pPr>
            <a:r>
              <a:rPr lang="en" sz="700">
                <a:highlight>
                  <a:srgbClr val="FFFFFF"/>
                </a:highlight>
              </a:rPr>
              <a:t>[ 8 unique values]</a:t>
            </a:r>
            <a:endParaRPr sz="700">
              <a:highlight>
                <a:srgbClr val="FFFFFF"/>
              </a:highlight>
            </a:endParaRPr>
          </a:p>
          <a:p>
            <a:pPr indent="0" lvl="0" marL="0" rtl="0" algn="l">
              <a:spcBef>
                <a:spcPts val="0"/>
              </a:spcBef>
              <a:spcAft>
                <a:spcPts val="0"/>
              </a:spcAft>
              <a:buNone/>
            </a:pPr>
            <a:r>
              <a:t/>
            </a:r>
            <a:endParaRPr sz="700">
              <a:highlight>
                <a:srgbClr val="FFFFFF"/>
              </a:highlight>
            </a:endParaRPr>
          </a:p>
          <a:p>
            <a:pPr indent="0" lvl="0" marL="0" rtl="0" algn="l">
              <a:spcBef>
                <a:spcPts val="0"/>
              </a:spcBef>
              <a:spcAft>
                <a:spcPts val="0"/>
              </a:spcAft>
              <a:buNone/>
            </a:pPr>
            <a:r>
              <a:rPr lang="en" sz="700">
                <a:highlight>
                  <a:srgbClr val="FFFFFF"/>
                </a:highlight>
              </a:rPr>
              <a:t>**********admission_type_id cleaned**********</a:t>
            </a:r>
            <a:endParaRPr sz="700">
              <a:highlight>
                <a:srgbClr val="FFFFFF"/>
              </a:highlight>
            </a:endParaRPr>
          </a:p>
          <a:p>
            <a:pPr indent="0" lvl="0" marL="0" rtl="0" algn="l">
              <a:spcBef>
                <a:spcPts val="0"/>
              </a:spcBef>
              <a:spcAft>
                <a:spcPts val="0"/>
              </a:spcAft>
              <a:buNone/>
            </a:pPr>
            <a:r>
              <a:rPr lang="en" sz="700">
                <a:highlight>
                  <a:srgbClr val="FFFFFF"/>
                </a:highlight>
              </a:rPr>
              <a:t>     Values   counts  frequency</a:t>
            </a:r>
            <a:endParaRPr sz="700">
              <a:highlight>
                <a:srgbClr val="FFFFFF"/>
              </a:highlight>
            </a:endParaRPr>
          </a:p>
          <a:p>
            <a:pPr indent="0" lvl="0" marL="0" rtl="0" algn="l">
              <a:spcBef>
                <a:spcPts val="0"/>
              </a:spcBef>
              <a:spcAft>
                <a:spcPts val="0"/>
              </a:spcAft>
              <a:buNone/>
            </a:pPr>
            <a:r>
              <a:rPr lang="en" sz="700">
                <a:highlight>
                  <a:srgbClr val="FFFFFF"/>
                </a:highlight>
              </a:rPr>
              <a:t>0   urgent     72489   0.712332</a:t>
            </a:r>
            <a:endParaRPr sz="700">
              <a:highlight>
                <a:srgbClr val="FFFFFF"/>
              </a:highlight>
            </a:endParaRPr>
          </a:p>
          <a:p>
            <a:pPr indent="0" lvl="0" marL="0" rtl="0" algn="l">
              <a:spcBef>
                <a:spcPts val="0"/>
              </a:spcBef>
              <a:spcAft>
                <a:spcPts val="0"/>
              </a:spcAft>
              <a:buNone/>
            </a:pPr>
            <a:r>
              <a:rPr lang="en" sz="700">
                <a:highlight>
                  <a:srgbClr val="FFFFFF"/>
                </a:highlight>
              </a:rPr>
              <a:t>1   elective   18868   0.185411</a:t>
            </a:r>
            <a:endParaRPr sz="700">
              <a:highlight>
                <a:srgbClr val="FFFFFF"/>
              </a:highlight>
            </a:endParaRPr>
          </a:p>
          <a:p>
            <a:pPr indent="0" lvl="0" marL="0" rtl="0" algn="l">
              <a:spcBef>
                <a:spcPts val="0"/>
              </a:spcBef>
              <a:spcAft>
                <a:spcPts val="0"/>
              </a:spcAft>
              <a:buNone/>
            </a:pPr>
            <a:r>
              <a:rPr lang="en" sz="700">
                <a:highlight>
                  <a:srgbClr val="FFFFFF"/>
                </a:highlight>
              </a:rPr>
              <a:t>2   na           10396   0.102159</a:t>
            </a:r>
            <a:endParaRPr sz="700">
              <a:highlight>
                <a:srgbClr val="FFFFFF"/>
              </a:highlight>
            </a:endParaRPr>
          </a:p>
          <a:p>
            <a:pPr indent="0" lvl="0" marL="0" rtl="0" algn="l">
              <a:lnSpc>
                <a:spcPct val="115000"/>
              </a:lnSpc>
              <a:spcBef>
                <a:spcPts val="0"/>
              </a:spcBef>
              <a:spcAft>
                <a:spcPts val="0"/>
              </a:spcAft>
              <a:buNone/>
            </a:pPr>
            <a:r>
              <a:rPr lang="en" sz="700">
                <a:highlight>
                  <a:srgbClr val="FFFFFF"/>
                </a:highlight>
              </a:rPr>
              <a:t>3   newborn 10          0.000098</a:t>
            </a:r>
            <a:endParaRPr sz="700">
              <a:highlight>
                <a:srgbClr val="FFFFFF"/>
              </a:highlight>
            </a:endParaRPr>
          </a:p>
        </p:txBody>
      </p:sp>
      <p:sp>
        <p:nvSpPr>
          <p:cNvPr id="287" name="Google Shape;287;p26"/>
          <p:cNvSpPr txBox="1"/>
          <p:nvPr/>
        </p:nvSpPr>
        <p:spPr>
          <a:xfrm>
            <a:off x="6882325" y="1038250"/>
            <a:ext cx="2345700" cy="12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highlight>
                  <a:srgbClr val="FFFFFF"/>
                </a:highlight>
              </a:rPr>
              <a:t>**********discharge_disposition_id original**********</a:t>
            </a:r>
            <a:endParaRPr sz="700">
              <a:highlight>
                <a:srgbClr val="FFFFFF"/>
              </a:highlight>
            </a:endParaRPr>
          </a:p>
          <a:p>
            <a:pPr indent="0" lvl="0" marL="0" rtl="0" algn="l">
              <a:spcBef>
                <a:spcPts val="0"/>
              </a:spcBef>
              <a:spcAft>
                <a:spcPts val="0"/>
              </a:spcAft>
              <a:buNone/>
            </a:pPr>
            <a:r>
              <a:rPr lang="en" sz="700">
                <a:highlight>
                  <a:srgbClr val="FFFFFF"/>
                </a:highlight>
              </a:rPr>
              <a:t>   [ 25 unique values]</a:t>
            </a:r>
            <a:endParaRPr sz="700">
              <a:highlight>
                <a:srgbClr val="FFFFFF"/>
              </a:highlight>
            </a:endParaRPr>
          </a:p>
          <a:p>
            <a:pPr indent="0" lvl="0" marL="0" rtl="0" algn="l">
              <a:spcBef>
                <a:spcPts val="0"/>
              </a:spcBef>
              <a:spcAft>
                <a:spcPts val="0"/>
              </a:spcAft>
              <a:buNone/>
            </a:pPr>
            <a:r>
              <a:t/>
            </a:r>
            <a:endParaRPr sz="700">
              <a:highlight>
                <a:srgbClr val="FFFFFF"/>
              </a:highlight>
            </a:endParaRPr>
          </a:p>
          <a:p>
            <a:pPr indent="0" lvl="0" marL="0" rtl="0" algn="l">
              <a:spcBef>
                <a:spcPts val="0"/>
              </a:spcBef>
              <a:spcAft>
                <a:spcPts val="0"/>
              </a:spcAft>
              <a:buNone/>
            </a:pPr>
            <a:r>
              <a:rPr lang="en" sz="700">
                <a:highlight>
                  <a:srgbClr val="FFFFFF"/>
                </a:highlight>
              </a:rPr>
              <a:t>**********discharge_disposition_id cleaned**********</a:t>
            </a:r>
            <a:endParaRPr sz="700">
              <a:highlight>
                <a:srgbClr val="FFFFFF"/>
              </a:highlight>
            </a:endParaRPr>
          </a:p>
          <a:p>
            <a:pPr indent="0" lvl="0" marL="0" rtl="0" algn="l">
              <a:spcBef>
                <a:spcPts val="0"/>
              </a:spcBef>
              <a:spcAft>
                <a:spcPts val="0"/>
              </a:spcAft>
              <a:buNone/>
            </a:pPr>
            <a:r>
              <a:rPr lang="en" sz="700">
                <a:highlight>
                  <a:srgbClr val="FFFFFF"/>
                </a:highlight>
              </a:rPr>
              <a:t>     values     counts  frequency</a:t>
            </a:r>
            <a:endParaRPr sz="700">
              <a:highlight>
                <a:srgbClr val="FFFFFF"/>
              </a:highlight>
            </a:endParaRPr>
          </a:p>
          <a:p>
            <a:pPr indent="0" lvl="0" marL="0" rtl="0" algn="l">
              <a:spcBef>
                <a:spcPts val="0"/>
              </a:spcBef>
              <a:spcAft>
                <a:spcPts val="0"/>
              </a:spcAft>
              <a:buNone/>
            </a:pPr>
            <a:r>
              <a:rPr lang="en" sz="700">
                <a:highlight>
                  <a:srgbClr val="FFFFFF"/>
                </a:highlight>
              </a:rPr>
              <a:t>0   home      73134   0.736199</a:t>
            </a:r>
            <a:endParaRPr sz="700">
              <a:highlight>
                <a:srgbClr val="FFFFFF"/>
              </a:highlight>
            </a:endParaRPr>
          </a:p>
          <a:p>
            <a:pPr indent="0" lvl="0" marL="0" rtl="0" algn="l">
              <a:spcBef>
                <a:spcPts val="0"/>
              </a:spcBef>
              <a:spcAft>
                <a:spcPts val="0"/>
              </a:spcAft>
              <a:buNone/>
            </a:pPr>
            <a:r>
              <a:rPr lang="en" sz="700">
                <a:highlight>
                  <a:srgbClr val="FFFFFF"/>
                </a:highlight>
              </a:rPr>
              <a:t>1   assisted  15299   0.154006</a:t>
            </a:r>
            <a:endParaRPr sz="700">
              <a:highlight>
                <a:srgbClr val="FFFFFF"/>
              </a:highlight>
            </a:endParaRPr>
          </a:p>
          <a:p>
            <a:pPr indent="0" lvl="0" marL="0" rtl="0" algn="l">
              <a:spcBef>
                <a:spcPts val="0"/>
              </a:spcBef>
              <a:spcAft>
                <a:spcPts val="0"/>
              </a:spcAft>
              <a:buNone/>
            </a:pPr>
            <a:r>
              <a:rPr lang="en" sz="700">
                <a:highlight>
                  <a:srgbClr val="FFFFFF"/>
                </a:highlight>
              </a:rPr>
              <a:t>2   hospital   5604     0.056412</a:t>
            </a:r>
            <a:endParaRPr sz="700">
              <a:highlight>
                <a:srgbClr val="FFFFFF"/>
              </a:highlight>
            </a:endParaRPr>
          </a:p>
          <a:p>
            <a:pPr indent="0" lvl="0" marL="0" rtl="0" algn="l">
              <a:lnSpc>
                <a:spcPct val="115000"/>
              </a:lnSpc>
              <a:spcBef>
                <a:spcPts val="0"/>
              </a:spcBef>
              <a:spcAft>
                <a:spcPts val="0"/>
              </a:spcAft>
              <a:buNone/>
            </a:pPr>
            <a:r>
              <a:rPr lang="en" sz="700">
                <a:highlight>
                  <a:srgbClr val="FFFFFF"/>
                </a:highlight>
              </a:rPr>
              <a:t>3        na       5303     0.053382</a:t>
            </a:r>
            <a:endParaRPr sz="700">
              <a:highlight>
                <a:srgbClr val="FFFFFF"/>
              </a:highlight>
            </a:endParaRPr>
          </a:p>
        </p:txBody>
      </p:sp>
      <p:sp>
        <p:nvSpPr>
          <p:cNvPr id="288" name="Google Shape;288;p26"/>
          <p:cNvSpPr txBox="1"/>
          <p:nvPr/>
        </p:nvSpPr>
        <p:spPr>
          <a:xfrm>
            <a:off x="4795375" y="2948625"/>
            <a:ext cx="2109600" cy="12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highlight>
                  <a:srgbClr val="FFFFFF"/>
                </a:highlight>
              </a:rPr>
              <a:t>**********admission_source_id original**********</a:t>
            </a:r>
            <a:endParaRPr sz="700">
              <a:highlight>
                <a:srgbClr val="FFFFFF"/>
              </a:highlight>
            </a:endParaRPr>
          </a:p>
          <a:p>
            <a:pPr indent="0" lvl="0" marL="0" rtl="0" algn="l">
              <a:spcBef>
                <a:spcPts val="0"/>
              </a:spcBef>
              <a:spcAft>
                <a:spcPts val="0"/>
              </a:spcAft>
              <a:buNone/>
            </a:pPr>
            <a:r>
              <a:rPr lang="en" sz="700">
                <a:highlight>
                  <a:srgbClr val="FFFFFF"/>
                </a:highlight>
              </a:rPr>
              <a:t>[ 16 unique values]</a:t>
            </a:r>
            <a:endParaRPr sz="700">
              <a:highlight>
                <a:srgbClr val="FFFFFF"/>
              </a:highlight>
            </a:endParaRPr>
          </a:p>
          <a:p>
            <a:pPr indent="0" lvl="0" marL="0" rtl="0" algn="l">
              <a:spcBef>
                <a:spcPts val="0"/>
              </a:spcBef>
              <a:spcAft>
                <a:spcPts val="0"/>
              </a:spcAft>
              <a:buNone/>
            </a:pPr>
            <a:r>
              <a:t/>
            </a:r>
            <a:endParaRPr sz="700">
              <a:highlight>
                <a:srgbClr val="FFFFFF"/>
              </a:highlight>
            </a:endParaRPr>
          </a:p>
          <a:p>
            <a:pPr indent="0" lvl="0" marL="0" rtl="0" algn="l">
              <a:spcBef>
                <a:spcPts val="0"/>
              </a:spcBef>
              <a:spcAft>
                <a:spcPts val="0"/>
              </a:spcAft>
              <a:buNone/>
            </a:pPr>
            <a:r>
              <a:rPr lang="en" sz="700">
                <a:highlight>
                  <a:srgbClr val="FFFFFF"/>
                </a:highlight>
              </a:rPr>
              <a:t>**********admission_source_id cleaned**********</a:t>
            </a:r>
            <a:endParaRPr sz="700">
              <a:highlight>
                <a:srgbClr val="FFFFFF"/>
              </a:highlight>
            </a:endParaRPr>
          </a:p>
          <a:p>
            <a:pPr indent="0" lvl="0" marL="0" rtl="0" algn="l">
              <a:spcBef>
                <a:spcPts val="0"/>
              </a:spcBef>
              <a:spcAft>
                <a:spcPts val="0"/>
              </a:spcAft>
              <a:buNone/>
            </a:pPr>
            <a:r>
              <a:rPr lang="en" sz="700">
                <a:highlight>
                  <a:srgbClr val="FFFFFF"/>
                </a:highlight>
              </a:rPr>
              <a:t>     values     counts  frequency</a:t>
            </a:r>
            <a:endParaRPr sz="700">
              <a:highlight>
                <a:srgbClr val="FFFFFF"/>
              </a:highlight>
            </a:endParaRPr>
          </a:p>
          <a:p>
            <a:pPr indent="0" lvl="0" marL="0" rtl="0" algn="l">
              <a:spcBef>
                <a:spcPts val="0"/>
              </a:spcBef>
              <a:spcAft>
                <a:spcPts val="0"/>
              </a:spcAft>
              <a:buNone/>
            </a:pPr>
            <a:r>
              <a:rPr lang="en" sz="700">
                <a:highlight>
                  <a:srgbClr val="FFFFFF"/>
                </a:highlight>
              </a:rPr>
              <a:t>0    urgent    55848   0.562190</a:t>
            </a:r>
            <a:endParaRPr sz="700">
              <a:highlight>
                <a:srgbClr val="FFFFFF"/>
              </a:highlight>
            </a:endParaRPr>
          </a:p>
          <a:p>
            <a:pPr indent="0" lvl="0" marL="0" rtl="0" algn="l">
              <a:spcBef>
                <a:spcPts val="0"/>
              </a:spcBef>
              <a:spcAft>
                <a:spcPts val="0"/>
              </a:spcAft>
              <a:buNone/>
            </a:pPr>
            <a:r>
              <a:rPr lang="en" sz="700">
                <a:highlight>
                  <a:srgbClr val="FFFFFF"/>
                </a:highlight>
              </a:rPr>
              <a:t>1    referral   30433   0.306352</a:t>
            </a:r>
            <a:endParaRPr sz="700">
              <a:highlight>
                <a:srgbClr val="FFFFFF"/>
              </a:highlight>
            </a:endParaRPr>
          </a:p>
          <a:p>
            <a:pPr indent="0" lvl="0" marL="0" rtl="0" algn="l">
              <a:spcBef>
                <a:spcPts val="0"/>
              </a:spcBef>
              <a:spcAft>
                <a:spcPts val="0"/>
              </a:spcAft>
              <a:buNone/>
            </a:pPr>
            <a:r>
              <a:rPr lang="en" sz="700">
                <a:highlight>
                  <a:srgbClr val="FFFFFF"/>
                </a:highlight>
              </a:rPr>
              <a:t>2    other      6869     0.069146</a:t>
            </a:r>
            <a:endParaRPr sz="700">
              <a:highlight>
                <a:srgbClr val="FFFFFF"/>
              </a:highlight>
            </a:endParaRPr>
          </a:p>
          <a:p>
            <a:pPr indent="0" lvl="0" marL="0" rtl="0" algn="l">
              <a:spcBef>
                <a:spcPts val="0"/>
              </a:spcBef>
              <a:spcAft>
                <a:spcPts val="0"/>
              </a:spcAft>
              <a:buNone/>
            </a:pPr>
            <a:r>
              <a:rPr lang="en" sz="700">
                <a:highlight>
                  <a:srgbClr val="FFFFFF"/>
                </a:highlight>
              </a:rPr>
              <a:t>3    transfer   6185    0.062261</a:t>
            </a:r>
            <a:endParaRPr sz="700">
              <a:highlight>
                <a:srgbClr val="FFFFFF"/>
              </a:highlight>
            </a:endParaRPr>
          </a:p>
          <a:p>
            <a:pPr indent="0" lvl="0" marL="0" rtl="0" algn="l">
              <a:lnSpc>
                <a:spcPct val="115000"/>
              </a:lnSpc>
              <a:spcBef>
                <a:spcPts val="0"/>
              </a:spcBef>
              <a:spcAft>
                <a:spcPts val="0"/>
              </a:spcAft>
              <a:buNone/>
            </a:pPr>
            <a:r>
              <a:rPr lang="en" sz="700">
                <a:highlight>
                  <a:srgbClr val="FFFFFF"/>
                </a:highlight>
              </a:rPr>
              <a:t>4    birth        5          0.000050</a:t>
            </a:r>
            <a:endParaRPr sz="700">
              <a:highlight>
                <a:srgbClr val="FFFFFF"/>
              </a:highlight>
            </a:endParaRPr>
          </a:p>
        </p:txBody>
      </p:sp>
      <p:sp>
        <p:nvSpPr>
          <p:cNvPr id="289" name="Google Shape;289;p26"/>
          <p:cNvSpPr/>
          <p:nvPr/>
        </p:nvSpPr>
        <p:spPr>
          <a:xfrm>
            <a:off x="5001100" y="867700"/>
            <a:ext cx="1549800" cy="1707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a:t>
            </a:r>
            <a:r>
              <a:rPr b="1" lang="en" sz="1000"/>
              <a:t>a</a:t>
            </a:r>
            <a:r>
              <a:rPr b="1" lang="en" sz="1000"/>
              <a:t>dmission _type_id’</a:t>
            </a:r>
            <a:endParaRPr b="1" sz="1000"/>
          </a:p>
        </p:txBody>
      </p:sp>
      <p:sp>
        <p:nvSpPr>
          <p:cNvPr id="290" name="Google Shape;290;p26"/>
          <p:cNvSpPr/>
          <p:nvPr/>
        </p:nvSpPr>
        <p:spPr>
          <a:xfrm>
            <a:off x="7120500" y="867700"/>
            <a:ext cx="1549800" cy="1707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‘discharge_type_id’</a:t>
            </a:r>
            <a:endParaRPr b="1" sz="1000"/>
          </a:p>
        </p:txBody>
      </p:sp>
      <p:sp>
        <p:nvSpPr>
          <p:cNvPr id="291" name="Google Shape;291;p26"/>
          <p:cNvSpPr/>
          <p:nvPr/>
        </p:nvSpPr>
        <p:spPr>
          <a:xfrm>
            <a:off x="5075275" y="2727550"/>
            <a:ext cx="1549800" cy="1707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t>‘admission _source_id’</a:t>
            </a:r>
            <a:endParaRPr b="1" sz="900"/>
          </a:p>
        </p:txBody>
      </p:sp>
      <p:sp>
        <p:nvSpPr>
          <p:cNvPr id="292" name="Google Shape;292;p26"/>
          <p:cNvSpPr/>
          <p:nvPr/>
        </p:nvSpPr>
        <p:spPr>
          <a:xfrm>
            <a:off x="7120500" y="2727550"/>
            <a:ext cx="1549800" cy="1707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t>‘diag_1’</a:t>
            </a:r>
            <a:endParaRPr b="1" sz="900"/>
          </a:p>
        </p:txBody>
      </p:sp>
      <p:cxnSp>
        <p:nvCxnSpPr>
          <p:cNvPr id="293" name="Google Shape;293;p26"/>
          <p:cNvCxnSpPr>
            <a:stCxn id="282" idx="2"/>
            <a:endCxn id="275" idx="2"/>
          </p:cNvCxnSpPr>
          <p:nvPr/>
        </p:nvCxnSpPr>
        <p:spPr>
          <a:xfrm>
            <a:off x="6890775" y="587050"/>
            <a:ext cx="0" cy="4439100"/>
          </a:xfrm>
          <a:prstGeom prst="straightConnector1">
            <a:avLst/>
          </a:prstGeom>
          <a:noFill/>
          <a:ln cap="flat" cmpd="sng" w="9525">
            <a:solidFill>
              <a:srgbClr val="93C47D"/>
            </a:solidFill>
            <a:prstDash val="solid"/>
            <a:round/>
            <a:headEnd len="med" w="med" type="none"/>
            <a:tailEnd len="med" w="med" type="none"/>
          </a:ln>
        </p:spPr>
      </p:cxnSp>
      <p:cxnSp>
        <p:nvCxnSpPr>
          <p:cNvPr id="294" name="Google Shape;294;p26"/>
          <p:cNvCxnSpPr>
            <a:stCxn id="275" idx="1"/>
            <a:endCxn id="275" idx="3"/>
          </p:cNvCxnSpPr>
          <p:nvPr/>
        </p:nvCxnSpPr>
        <p:spPr>
          <a:xfrm>
            <a:off x="4751025" y="2575900"/>
            <a:ext cx="4279500" cy="0"/>
          </a:xfrm>
          <a:prstGeom prst="straightConnector1">
            <a:avLst/>
          </a:prstGeom>
          <a:noFill/>
          <a:ln cap="flat" cmpd="sng" w="9525">
            <a:solidFill>
              <a:srgbClr val="93C47D"/>
            </a:solidFill>
            <a:prstDash val="solid"/>
            <a:round/>
            <a:headEnd len="med" w="med" type="none"/>
            <a:tailEnd len="med" w="med" type="none"/>
          </a:ln>
        </p:spPr>
      </p:cxnSp>
      <p:sp>
        <p:nvSpPr>
          <p:cNvPr id="295" name="Google Shape;295;p26"/>
          <p:cNvSpPr/>
          <p:nvPr/>
        </p:nvSpPr>
        <p:spPr>
          <a:xfrm>
            <a:off x="50275" y="2632450"/>
            <a:ext cx="519300" cy="1466100"/>
          </a:xfrm>
          <a:prstGeom prst="curvedRightArrow">
            <a:avLst>
              <a:gd fmla="val 25000" name="adj1"/>
              <a:gd fmla="val 50000" name="adj2"/>
              <a:gd fmla="val 25000" name="adj3"/>
            </a:avLst>
          </a:prstGeom>
          <a:solidFill>
            <a:srgbClr val="F1C23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27"/>
          <p:cNvSpPr/>
          <p:nvPr/>
        </p:nvSpPr>
        <p:spPr>
          <a:xfrm>
            <a:off x="4751025" y="1426600"/>
            <a:ext cx="4075200" cy="2121600"/>
          </a:xfrm>
          <a:prstGeom prst="rect">
            <a:avLst/>
          </a:prstGeom>
          <a:noFill/>
          <a:ln cap="flat" cmpd="sng" w="9525">
            <a:solidFill>
              <a:srgbClr val="1A99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txBox="1"/>
          <p:nvPr/>
        </p:nvSpPr>
        <p:spPr>
          <a:xfrm>
            <a:off x="323525" y="522000"/>
            <a:ext cx="4248600" cy="5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1A1A1A"/>
                </a:solidFill>
                <a:latin typeface="Raleway"/>
                <a:ea typeface="Raleway"/>
                <a:cs typeface="Raleway"/>
                <a:sym typeface="Raleway"/>
              </a:rPr>
              <a:t>Dealing with Missingness</a:t>
            </a:r>
            <a:endParaRPr b="1" sz="2600">
              <a:solidFill>
                <a:srgbClr val="1A1A1A"/>
              </a:solidFill>
              <a:latin typeface="Raleway"/>
              <a:ea typeface="Raleway"/>
              <a:cs typeface="Raleway"/>
              <a:sym typeface="Raleway"/>
            </a:endParaRPr>
          </a:p>
        </p:txBody>
      </p:sp>
      <p:grpSp>
        <p:nvGrpSpPr>
          <p:cNvPr id="302" name="Google Shape;302;p27"/>
          <p:cNvGrpSpPr/>
          <p:nvPr/>
        </p:nvGrpSpPr>
        <p:grpSpPr>
          <a:xfrm>
            <a:off x="323518" y="1426538"/>
            <a:ext cx="3983236" cy="3587562"/>
            <a:chOff x="6212550" y="1304875"/>
            <a:chExt cx="2632500" cy="3416400"/>
          </a:xfrm>
        </p:grpSpPr>
        <p:sp>
          <p:nvSpPr>
            <p:cNvPr id="303" name="Google Shape;303;p27"/>
            <p:cNvSpPr/>
            <p:nvPr/>
          </p:nvSpPr>
          <p:spPr>
            <a:xfrm>
              <a:off x="6215400" y="1304875"/>
              <a:ext cx="2628900" cy="3416400"/>
            </a:xfrm>
            <a:prstGeom prst="rect">
              <a:avLst/>
            </a:prstGeom>
            <a:noFill/>
            <a:ln cap="flat" cmpd="sng" w="9525">
              <a:solidFill>
                <a:srgbClr val="1A99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txBox="1"/>
            <p:nvPr/>
          </p:nvSpPr>
          <p:spPr>
            <a:xfrm>
              <a:off x="6212550" y="1304875"/>
              <a:ext cx="2632500" cy="464100"/>
            </a:xfrm>
            <a:prstGeom prst="rect">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27"/>
          <p:cNvSpPr txBox="1"/>
          <p:nvPr/>
        </p:nvSpPr>
        <p:spPr>
          <a:xfrm>
            <a:off x="414046" y="1426600"/>
            <a:ext cx="3774300" cy="46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Lato"/>
                <a:ea typeface="Lato"/>
                <a:cs typeface="Lato"/>
                <a:sym typeface="Lato"/>
              </a:rPr>
              <a:t>Missing Values</a:t>
            </a:r>
            <a:endParaRPr sz="1300">
              <a:solidFill>
                <a:srgbClr val="FFFFFF"/>
              </a:solidFill>
              <a:latin typeface="Lato"/>
              <a:ea typeface="Lato"/>
              <a:cs typeface="Lato"/>
              <a:sym typeface="Lato"/>
            </a:endParaRPr>
          </a:p>
        </p:txBody>
      </p:sp>
      <p:sp>
        <p:nvSpPr>
          <p:cNvPr id="306" name="Google Shape;306;p27"/>
          <p:cNvSpPr txBox="1"/>
          <p:nvPr/>
        </p:nvSpPr>
        <p:spPr>
          <a:xfrm>
            <a:off x="435116" y="1972025"/>
            <a:ext cx="3750300" cy="2794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600">
              <a:solidFill>
                <a:srgbClr val="595959"/>
              </a:solidFill>
              <a:latin typeface="Lato"/>
              <a:ea typeface="Lato"/>
              <a:cs typeface="Lato"/>
              <a:sym typeface="Lato"/>
            </a:endParaRPr>
          </a:p>
          <a:p>
            <a:pPr indent="0" lvl="0" marL="457200" rtl="0" algn="l">
              <a:lnSpc>
                <a:spcPct val="115000"/>
              </a:lnSpc>
              <a:spcBef>
                <a:spcPts val="1600"/>
              </a:spcBef>
              <a:spcAft>
                <a:spcPts val="0"/>
              </a:spcAft>
              <a:buNone/>
            </a:pPr>
            <a:r>
              <a:t/>
            </a:r>
            <a:endParaRPr sz="1600">
              <a:solidFill>
                <a:srgbClr val="595959"/>
              </a:solidFill>
              <a:latin typeface="Lato"/>
              <a:ea typeface="Lato"/>
              <a:cs typeface="Lato"/>
              <a:sym typeface="Lato"/>
            </a:endParaRPr>
          </a:p>
          <a:p>
            <a:pPr indent="0" lvl="0" marL="0" rtl="0" algn="l">
              <a:lnSpc>
                <a:spcPct val="115000"/>
              </a:lnSpc>
              <a:spcBef>
                <a:spcPts val="1600"/>
              </a:spcBef>
              <a:spcAft>
                <a:spcPts val="1600"/>
              </a:spcAft>
              <a:buNone/>
            </a:pPr>
            <a:r>
              <a:t/>
            </a:r>
            <a:endParaRPr sz="1600">
              <a:solidFill>
                <a:srgbClr val="595959"/>
              </a:solidFill>
              <a:latin typeface="Lato"/>
              <a:ea typeface="Lato"/>
              <a:cs typeface="Lato"/>
              <a:sym typeface="Lato"/>
            </a:endParaRPr>
          </a:p>
        </p:txBody>
      </p:sp>
      <p:sp>
        <p:nvSpPr>
          <p:cNvPr id="307" name="Google Shape;307;p27"/>
          <p:cNvSpPr txBox="1"/>
          <p:nvPr/>
        </p:nvSpPr>
        <p:spPr>
          <a:xfrm>
            <a:off x="4751025" y="1426600"/>
            <a:ext cx="4075200" cy="461400"/>
          </a:xfrm>
          <a:prstGeom prst="rect">
            <a:avLst/>
          </a:prstGeom>
          <a:solidFill>
            <a:srgbClr val="1A9988"/>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Lato"/>
                <a:ea typeface="Lato"/>
                <a:cs typeface="Lato"/>
                <a:sym typeface="Lato"/>
              </a:rPr>
              <a:t>Missing Values</a:t>
            </a:r>
            <a:endParaRPr sz="1300">
              <a:solidFill>
                <a:srgbClr val="FFFFFF"/>
              </a:solidFill>
              <a:latin typeface="Lato"/>
              <a:ea typeface="Lato"/>
              <a:cs typeface="Lato"/>
              <a:sym typeface="Lato"/>
            </a:endParaRPr>
          </a:p>
        </p:txBody>
      </p:sp>
      <p:sp>
        <p:nvSpPr>
          <p:cNvPr id="308" name="Google Shape;308;p27"/>
          <p:cNvSpPr txBox="1"/>
          <p:nvPr/>
        </p:nvSpPr>
        <p:spPr>
          <a:xfrm>
            <a:off x="4772100" y="1972025"/>
            <a:ext cx="3983100" cy="15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50">
                <a:highlight>
                  <a:srgbClr val="FFFFFF"/>
                </a:highlight>
              </a:rPr>
              <a:t>                      Feature		    Percentage Missing Value:</a:t>
            </a:r>
            <a:endParaRPr b="1" sz="1050">
              <a:highlight>
                <a:srgbClr val="FFFFFF"/>
              </a:highlight>
            </a:endParaRPr>
          </a:p>
          <a:p>
            <a:pPr indent="0" lvl="0" marL="457200" rtl="0" algn="l">
              <a:spcBef>
                <a:spcPts val="0"/>
              </a:spcBef>
              <a:spcAft>
                <a:spcPts val="0"/>
              </a:spcAft>
              <a:buNone/>
            </a:pPr>
            <a:r>
              <a:rPr lang="en" sz="1050">
                <a:highlight>
                  <a:srgbClr val="FFFFFF"/>
                </a:highlight>
              </a:rPr>
              <a:t>          </a:t>
            </a:r>
            <a:r>
              <a:rPr lang="en" sz="1050">
                <a:highlight>
                  <a:srgbClr val="FFFFFF"/>
                </a:highlight>
              </a:rPr>
              <a:t>weight                      	96.85</a:t>
            </a:r>
            <a:endParaRPr sz="1050">
              <a:highlight>
                <a:srgbClr val="FFFFFF"/>
              </a:highlight>
            </a:endParaRPr>
          </a:p>
          <a:p>
            <a:pPr indent="0" lvl="0" marL="457200" rtl="0" algn="l">
              <a:spcBef>
                <a:spcPts val="0"/>
              </a:spcBef>
              <a:spcAft>
                <a:spcPts val="0"/>
              </a:spcAft>
              <a:buNone/>
            </a:pPr>
            <a:r>
              <a:rPr lang="en" sz="1050">
                <a:highlight>
                  <a:srgbClr val="FFFFFF"/>
                </a:highlight>
              </a:rPr>
              <a:t>          medical_specialty           49.08</a:t>
            </a:r>
            <a:endParaRPr sz="1050">
              <a:highlight>
                <a:srgbClr val="FFFFFF"/>
              </a:highlight>
            </a:endParaRPr>
          </a:p>
          <a:p>
            <a:pPr indent="0" lvl="0" marL="457200" rtl="0" algn="l">
              <a:spcBef>
                <a:spcPts val="0"/>
              </a:spcBef>
              <a:spcAft>
                <a:spcPts val="0"/>
              </a:spcAft>
              <a:buNone/>
            </a:pPr>
            <a:r>
              <a:rPr lang="en" sz="1050">
                <a:highlight>
                  <a:srgbClr val="FFFFFF"/>
                </a:highlight>
              </a:rPr>
              <a:t>          payer_code                     39.55</a:t>
            </a:r>
            <a:endParaRPr sz="1050">
              <a:highlight>
                <a:srgbClr val="FFFFFF"/>
              </a:highlight>
            </a:endParaRPr>
          </a:p>
          <a:p>
            <a:pPr indent="0" lvl="0" marL="457200" rtl="0" algn="l">
              <a:spcBef>
                <a:spcPts val="0"/>
              </a:spcBef>
              <a:spcAft>
                <a:spcPts val="0"/>
              </a:spcAft>
              <a:buNone/>
            </a:pPr>
            <a:r>
              <a:rPr lang="en" sz="1050">
                <a:highlight>
                  <a:srgbClr val="FFFFFF"/>
                </a:highlight>
              </a:rPr>
              <a:t>          race                         	 2.23</a:t>
            </a:r>
            <a:endParaRPr sz="1050">
              <a:highlight>
                <a:srgbClr val="FFFFFF"/>
              </a:highlight>
            </a:endParaRPr>
          </a:p>
          <a:p>
            <a:pPr indent="0" lvl="0" marL="457200" rtl="0" algn="l">
              <a:spcBef>
                <a:spcPts val="0"/>
              </a:spcBef>
              <a:spcAft>
                <a:spcPts val="0"/>
              </a:spcAft>
              <a:buNone/>
            </a:pPr>
            <a:r>
              <a:rPr lang="en" sz="1050">
                <a:highlight>
                  <a:srgbClr val="FFFFFF"/>
                </a:highlight>
              </a:rPr>
              <a:t>          diag_3                       	 1.39</a:t>
            </a:r>
            <a:endParaRPr sz="1050">
              <a:highlight>
                <a:srgbClr val="FFFFFF"/>
              </a:highlight>
            </a:endParaRPr>
          </a:p>
          <a:p>
            <a:pPr indent="0" lvl="0" marL="457200" rtl="0" algn="l">
              <a:spcBef>
                <a:spcPts val="0"/>
              </a:spcBef>
              <a:spcAft>
                <a:spcPts val="0"/>
              </a:spcAft>
              <a:buNone/>
            </a:pPr>
            <a:r>
              <a:rPr lang="en" sz="1050">
                <a:highlight>
                  <a:srgbClr val="FFFFFF"/>
                </a:highlight>
              </a:rPr>
              <a:t>          diag_2                        	 0.35</a:t>
            </a:r>
            <a:endParaRPr sz="1050">
              <a:highlight>
                <a:srgbClr val="FFFFFF"/>
              </a:highlight>
            </a:endParaRPr>
          </a:p>
          <a:p>
            <a:pPr indent="0" lvl="0" marL="457200" rtl="0" algn="l">
              <a:lnSpc>
                <a:spcPct val="115000"/>
              </a:lnSpc>
              <a:spcBef>
                <a:spcPts val="0"/>
              </a:spcBef>
              <a:spcAft>
                <a:spcPts val="0"/>
              </a:spcAft>
              <a:buNone/>
            </a:pPr>
            <a:r>
              <a:rPr lang="en" sz="1050">
                <a:highlight>
                  <a:srgbClr val="FFFFFF"/>
                </a:highlight>
              </a:rPr>
              <a:t>          diag_1                         	 0.02</a:t>
            </a:r>
            <a:endParaRPr sz="1050">
              <a:highlight>
                <a:srgbClr val="FFFFFF"/>
              </a:highlight>
            </a:endParaRPr>
          </a:p>
          <a:p>
            <a:pPr indent="0" lvl="0" marL="0" rtl="0" algn="l">
              <a:lnSpc>
                <a:spcPct val="115000"/>
              </a:lnSpc>
              <a:spcBef>
                <a:spcPts val="0"/>
              </a:spcBef>
              <a:spcAft>
                <a:spcPts val="0"/>
              </a:spcAft>
              <a:buNone/>
            </a:pPr>
            <a:r>
              <a:t/>
            </a:r>
            <a:endParaRPr sz="1050">
              <a:highlight>
                <a:srgbClr val="FFFFFF"/>
              </a:highlight>
            </a:endParaRPr>
          </a:p>
          <a:p>
            <a:pPr indent="0" lvl="0" marL="0" rtl="0" algn="l">
              <a:lnSpc>
                <a:spcPct val="115000"/>
              </a:lnSpc>
              <a:spcBef>
                <a:spcPts val="0"/>
              </a:spcBef>
              <a:spcAft>
                <a:spcPts val="0"/>
              </a:spcAft>
              <a:buNone/>
            </a:pPr>
            <a:r>
              <a:t/>
            </a:r>
            <a:endParaRPr sz="1600">
              <a:solidFill>
                <a:srgbClr val="595959"/>
              </a:solidFill>
              <a:latin typeface="Lato"/>
              <a:ea typeface="Lato"/>
              <a:cs typeface="Lato"/>
              <a:sym typeface="Lato"/>
            </a:endParaRPr>
          </a:p>
          <a:p>
            <a:pPr indent="0" lvl="0" marL="457200" rtl="0" algn="l">
              <a:lnSpc>
                <a:spcPct val="115000"/>
              </a:lnSpc>
              <a:spcBef>
                <a:spcPts val="1600"/>
              </a:spcBef>
              <a:spcAft>
                <a:spcPts val="0"/>
              </a:spcAft>
              <a:buNone/>
            </a:pPr>
            <a:r>
              <a:t/>
            </a:r>
            <a:endParaRPr sz="1600">
              <a:solidFill>
                <a:srgbClr val="595959"/>
              </a:solidFill>
              <a:latin typeface="Lato"/>
              <a:ea typeface="Lato"/>
              <a:cs typeface="Lato"/>
              <a:sym typeface="Lato"/>
            </a:endParaRPr>
          </a:p>
          <a:p>
            <a:pPr indent="0" lvl="0" marL="0" rtl="0" algn="l">
              <a:lnSpc>
                <a:spcPct val="115000"/>
              </a:lnSpc>
              <a:spcBef>
                <a:spcPts val="1600"/>
              </a:spcBef>
              <a:spcAft>
                <a:spcPts val="0"/>
              </a:spcAft>
              <a:buNone/>
            </a:pPr>
            <a:r>
              <a:t/>
            </a:r>
            <a:endParaRPr sz="1600">
              <a:solidFill>
                <a:srgbClr val="595959"/>
              </a:solidFill>
              <a:latin typeface="Lato"/>
              <a:ea typeface="Lato"/>
              <a:cs typeface="Lato"/>
              <a:sym typeface="Lato"/>
            </a:endParaRPr>
          </a:p>
          <a:p>
            <a:pPr indent="0" lvl="0" marL="0" rtl="0" algn="l">
              <a:lnSpc>
                <a:spcPct val="115000"/>
              </a:lnSpc>
              <a:spcBef>
                <a:spcPts val="1600"/>
              </a:spcBef>
              <a:spcAft>
                <a:spcPts val="0"/>
              </a:spcAft>
              <a:buNone/>
            </a:pPr>
            <a:r>
              <a:t/>
            </a:r>
            <a:endParaRPr sz="1600">
              <a:solidFill>
                <a:srgbClr val="595959"/>
              </a:solidFill>
              <a:latin typeface="Lato"/>
              <a:ea typeface="Lato"/>
              <a:cs typeface="Lato"/>
              <a:sym typeface="Lato"/>
            </a:endParaRPr>
          </a:p>
          <a:p>
            <a:pPr indent="0" lvl="0" marL="0" rtl="0" algn="l">
              <a:lnSpc>
                <a:spcPct val="115000"/>
              </a:lnSpc>
              <a:spcBef>
                <a:spcPts val="1600"/>
              </a:spcBef>
              <a:spcAft>
                <a:spcPts val="1600"/>
              </a:spcAft>
              <a:buNone/>
            </a:pPr>
            <a:r>
              <a:t/>
            </a:r>
            <a:endParaRPr sz="1600">
              <a:solidFill>
                <a:srgbClr val="595959"/>
              </a:solidFill>
              <a:latin typeface="Lato"/>
              <a:ea typeface="Lato"/>
              <a:cs typeface="Lato"/>
              <a:sym typeface="Lato"/>
            </a:endParaRPr>
          </a:p>
        </p:txBody>
      </p:sp>
      <p:sp>
        <p:nvSpPr>
          <p:cNvPr id="309" name="Google Shape;309;p27"/>
          <p:cNvSpPr/>
          <p:nvPr/>
        </p:nvSpPr>
        <p:spPr>
          <a:xfrm>
            <a:off x="611525" y="2136150"/>
            <a:ext cx="3317400" cy="3735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solidFill>
                  <a:schemeClr val="accent1"/>
                </a:solidFill>
                <a:latin typeface="Lato"/>
                <a:ea typeface="Lato"/>
                <a:cs typeface="Lato"/>
                <a:sym typeface="Lato"/>
              </a:rPr>
              <a:t>Replace </a:t>
            </a:r>
            <a:r>
              <a:rPr b="1" lang="en" sz="1100">
                <a:solidFill>
                  <a:srgbClr val="FF0000"/>
                </a:solidFill>
                <a:latin typeface="Lato"/>
                <a:ea typeface="Lato"/>
                <a:cs typeface="Lato"/>
                <a:sym typeface="Lato"/>
              </a:rPr>
              <a:t>“?”</a:t>
            </a:r>
            <a:r>
              <a:rPr lang="en" sz="1100">
                <a:solidFill>
                  <a:schemeClr val="accent1"/>
                </a:solidFill>
                <a:latin typeface="Lato"/>
                <a:ea typeface="Lato"/>
                <a:cs typeface="Lato"/>
                <a:sym typeface="Lato"/>
              </a:rPr>
              <a:t> with </a:t>
            </a:r>
            <a:r>
              <a:rPr b="1" lang="en" sz="1100">
                <a:solidFill>
                  <a:srgbClr val="6AA84F"/>
                </a:solidFill>
                <a:latin typeface="Lato"/>
                <a:ea typeface="Lato"/>
                <a:cs typeface="Lato"/>
                <a:sym typeface="Lato"/>
              </a:rPr>
              <a:t>“NULL”</a:t>
            </a:r>
            <a:endParaRPr b="1" sz="1100">
              <a:solidFill>
                <a:srgbClr val="6AA84F"/>
              </a:solidFill>
              <a:latin typeface="Lato"/>
              <a:ea typeface="Lato"/>
              <a:cs typeface="Lato"/>
              <a:sym typeface="Lato"/>
            </a:endParaRPr>
          </a:p>
        </p:txBody>
      </p:sp>
      <p:sp>
        <p:nvSpPr>
          <p:cNvPr id="310" name="Google Shape;310;p27"/>
          <p:cNvSpPr/>
          <p:nvPr/>
        </p:nvSpPr>
        <p:spPr>
          <a:xfrm>
            <a:off x="596600" y="2760372"/>
            <a:ext cx="3317400" cy="9453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accent1"/>
                </a:solidFill>
                <a:latin typeface="Lato"/>
                <a:ea typeface="Lato"/>
                <a:cs typeface="Lato"/>
                <a:sym typeface="Lato"/>
              </a:rPr>
              <a:t>Dropped</a:t>
            </a:r>
            <a:endParaRPr b="1" sz="1100">
              <a:solidFill>
                <a:schemeClr val="accent1"/>
              </a:solidFill>
              <a:latin typeface="Lato"/>
              <a:ea typeface="Lato"/>
              <a:cs typeface="Lato"/>
              <a:sym typeface="Lato"/>
            </a:endParaRPr>
          </a:p>
          <a:p>
            <a:pPr indent="0" lvl="0" marL="0" rtl="0" algn="l">
              <a:lnSpc>
                <a:spcPct val="115000"/>
              </a:lnSpc>
              <a:spcBef>
                <a:spcPts val="0"/>
              </a:spcBef>
              <a:spcAft>
                <a:spcPts val="0"/>
              </a:spcAft>
              <a:buNone/>
            </a:pPr>
            <a:r>
              <a:rPr b="1" lang="en" sz="1100">
                <a:solidFill>
                  <a:srgbClr val="FF0000"/>
                </a:solidFill>
                <a:latin typeface="Lato"/>
                <a:ea typeface="Lato"/>
                <a:cs typeface="Lato"/>
                <a:sym typeface="Lato"/>
              </a:rPr>
              <a:t>“weight</a:t>
            </a:r>
            <a:r>
              <a:rPr b="1" lang="en" sz="1100">
                <a:solidFill>
                  <a:srgbClr val="FF0000"/>
                </a:solidFill>
                <a:latin typeface="Lato"/>
                <a:ea typeface="Lato"/>
                <a:cs typeface="Lato"/>
                <a:sym typeface="Lato"/>
              </a:rPr>
              <a:t>” / “medical_specialty” / “payer_code”</a:t>
            </a:r>
            <a:r>
              <a:rPr lang="en" sz="1100">
                <a:solidFill>
                  <a:schemeClr val="accent1"/>
                </a:solidFill>
                <a:latin typeface="Lato"/>
                <a:ea typeface="Lato"/>
                <a:cs typeface="Lato"/>
                <a:sym typeface="Lato"/>
              </a:rPr>
              <a:t> </a:t>
            </a:r>
            <a:endParaRPr sz="1100">
              <a:solidFill>
                <a:schemeClr val="accent1"/>
              </a:solidFill>
              <a:latin typeface="Lato"/>
              <a:ea typeface="Lato"/>
              <a:cs typeface="Lato"/>
              <a:sym typeface="Lato"/>
            </a:endParaRPr>
          </a:p>
          <a:p>
            <a:pPr indent="0" lvl="0" marL="0" rtl="0" algn="l">
              <a:lnSpc>
                <a:spcPct val="115000"/>
              </a:lnSpc>
              <a:spcBef>
                <a:spcPts val="0"/>
              </a:spcBef>
              <a:spcAft>
                <a:spcPts val="0"/>
              </a:spcAft>
              <a:buNone/>
            </a:pPr>
            <a:r>
              <a:rPr b="1" lang="en" sz="1100">
                <a:solidFill>
                  <a:schemeClr val="accent1"/>
                </a:solidFill>
                <a:latin typeface="Lato"/>
                <a:ea typeface="Lato"/>
                <a:cs typeface="Lato"/>
                <a:sym typeface="Lato"/>
              </a:rPr>
              <a:t>Reason:</a:t>
            </a:r>
            <a:endParaRPr b="1" sz="1100">
              <a:solidFill>
                <a:schemeClr val="accent1"/>
              </a:solidFill>
              <a:latin typeface="Lato"/>
              <a:ea typeface="Lato"/>
              <a:cs typeface="Lato"/>
              <a:sym typeface="Lato"/>
            </a:endParaRPr>
          </a:p>
          <a:p>
            <a:pPr indent="-298450" lvl="0" marL="457200" rtl="0" algn="l">
              <a:lnSpc>
                <a:spcPct val="115000"/>
              </a:lnSpc>
              <a:spcBef>
                <a:spcPts val="0"/>
              </a:spcBef>
              <a:spcAft>
                <a:spcPts val="0"/>
              </a:spcAft>
              <a:buClr>
                <a:schemeClr val="accent1"/>
              </a:buClr>
              <a:buSzPts val="1100"/>
              <a:buFont typeface="Lato"/>
              <a:buChar char="-"/>
            </a:pPr>
            <a:r>
              <a:rPr lang="en" sz="1100">
                <a:solidFill>
                  <a:schemeClr val="accent1"/>
                </a:solidFill>
                <a:latin typeface="Lato"/>
                <a:ea typeface="Lato"/>
                <a:cs typeface="Lato"/>
                <a:sym typeface="Lato"/>
              </a:rPr>
              <a:t>Significant missing data</a:t>
            </a:r>
            <a:endParaRPr sz="1100">
              <a:solidFill>
                <a:schemeClr val="accent1"/>
              </a:solidFill>
              <a:latin typeface="Lato"/>
              <a:ea typeface="Lato"/>
              <a:cs typeface="Lato"/>
              <a:sym typeface="Lato"/>
            </a:endParaRPr>
          </a:p>
        </p:txBody>
      </p:sp>
      <p:sp>
        <p:nvSpPr>
          <p:cNvPr id="311" name="Google Shape;311;p27"/>
          <p:cNvSpPr/>
          <p:nvPr/>
        </p:nvSpPr>
        <p:spPr>
          <a:xfrm>
            <a:off x="596600" y="3956400"/>
            <a:ext cx="3317400" cy="8865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accent1"/>
                </a:solidFill>
                <a:latin typeface="Lato"/>
                <a:ea typeface="Lato"/>
                <a:cs typeface="Lato"/>
                <a:sym typeface="Lato"/>
              </a:rPr>
              <a:t>Dropped</a:t>
            </a:r>
            <a:endParaRPr b="1" sz="1100">
              <a:solidFill>
                <a:schemeClr val="accent1"/>
              </a:solidFill>
              <a:latin typeface="Lato"/>
              <a:ea typeface="Lato"/>
              <a:cs typeface="Lato"/>
              <a:sym typeface="Lato"/>
            </a:endParaRPr>
          </a:p>
          <a:p>
            <a:pPr indent="0" lvl="0" marL="0" rtl="0" algn="l">
              <a:lnSpc>
                <a:spcPct val="115000"/>
              </a:lnSpc>
              <a:spcBef>
                <a:spcPts val="0"/>
              </a:spcBef>
              <a:spcAft>
                <a:spcPts val="0"/>
              </a:spcAft>
              <a:buNone/>
            </a:pPr>
            <a:r>
              <a:rPr b="1" lang="en" sz="1100">
                <a:solidFill>
                  <a:srgbClr val="FF0000"/>
                </a:solidFill>
                <a:latin typeface="Lato"/>
                <a:ea typeface="Lato"/>
                <a:cs typeface="Lato"/>
                <a:sym typeface="Lato"/>
              </a:rPr>
              <a:t>“diag_2” / “diag_3””</a:t>
            </a:r>
            <a:r>
              <a:rPr lang="en" sz="1100">
                <a:solidFill>
                  <a:schemeClr val="accent1"/>
                </a:solidFill>
                <a:latin typeface="Lato"/>
                <a:ea typeface="Lato"/>
                <a:cs typeface="Lato"/>
                <a:sym typeface="Lato"/>
              </a:rPr>
              <a:t> </a:t>
            </a:r>
            <a:endParaRPr sz="1100">
              <a:solidFill>
                <a:schemeClr val="accent1"/>
              </a:solidFill>
              <a:latin typeface="Lato"/>
              <a:ea typeface="Lato"/>
              <a:cs typeface="Lato"/>
              <a:sym typeface="Lato"/>
            </a:endParaRPr>
          </a:p>
          <a:p>
            <a:pPr indent="0" lvl="0" marL="0" rtl="0" algn="l">
              <a:lnSpc>
                <a:spcPct val="115000"/>
              </a:lnSpc>
              <a:spcBef>
                <a:spcPts val="0"/>
              </a:spcBef>
              <a:spcAft>
                <a:spcPts val="0"/>
              </a:spcAft>
              <a:buNone/>
            </a:pPr>
            <a:r>
              <a:rPr b="1" lang="en" sz="1100">
                <a:solidFill>
                  <a:schemeClr val="accent1"/>
                </a:solidFill>
                <a:latin typeface="Lato"/>
                <a:ea typeface="Lato"/>
                <a:cs typeface="Lato"/>
                <a:sym typeface="Lato"/>
              </a:rPr>
              <a:t>Reason:</a:t>
            </a:r>
            <a:endParaRPr b="1" sz="1100">
              <a:solidFill>
                <a:schemeClr val="accent1"/>
              </a:solidFill>
              <a:latin typeface="Lato"/>
              <a:ea typeface="Lato"/>
              <a:cs typeface="Lato"/>
              <a:sym typeface="Lato"/>
            </a:endParaRPr>
          </a:p>
          <a:p>
            <a:pPr indent="-298450" lvl="0" marL="457200" rtl="0" algn="l">
              <a:lnSpc>
                <a:spcPct val="115000"/>
              </a:lnSpc>
              <a:spcBef>
                <a:spcPts val="0"/>
              </a:spcBef>
              <a:spcAft>
                <a:spcPts val="0"/>
              </a:spcAft>
              <a:buClr>
                <a:schemeClr val="accent1"/>
              </a:buClr>
              <a:buSzPts val="1100"/>
              <a:buFont typeface="Lato"/>
              <a:buChar char="-"/>
            </a:pPr>
            <a:r>
              <a:rPr lang="en" sz="1100">
                <a:solidFill>
                  <a:schemeClr val="accent1"/>
                </a:solidFill>
                <a:latin typeface="Lato"/>
                <a:ea typeface="Lato"/>
                <a:cs typeface="Lato"/>
                <a:sym typeface="Lato"/>
              </a:rPr>
              <a:t>Repetitiveness relative to ‘diag_1’</a:t>
            </a:r>
            <a:endParaRPr sz="1100">
              <a:solidFill>
                <a:schemeClr val="accent1"/>
              </a:solidFill>
              <a:latin typeface="Lato"/>
              <a:ea typeface="Lato"/>
              <a:cs typeface="Lato"/>
              <a:sym typeface="Lato"/>
            </a:endParaRPr>
          </a:p>
          <a:p>
            <a:pPr indent="0" lvl="0" marL="0" rtl="0" algn="ctr">
              <a:lnSpc>
                <a:spcPct val="115000"/>
              </a:lnSpc>
              <a:spcBef>
                <a:spcPts val="0"/>
              </a:spcBef>
              <a:spcAft>
                <a:spcPts val="0"/>
              </a:spcAft>
              <a:buNone/>
            </a:pPr>
            <a:r>
              <a:t/>
            </a:r>
            <a:endParaRPr sz="1200">
              <a:solidFill>
                <a:schemeClr val="accent1"/>
              </a:solidFill>
              <a:latin typeface="Lato"/>
              <a:ea typeface="Lato"/>
              <a:cs typeface="Lato"/>
              <a:sym typeface="Lato"/>
            </a:endParaRPr>
          </a:p>
          <a:p>
            <a:pPr indent="0" lvl="0" marL="0" rtl="0" algn="ctr">
              <a:spcBef>
                <a:spcPts val="0"/>
              </a:spcBef>
              <a:spcAft>
                <a:spcPts val="0"/>
              </a:spcAft>
              <a:buNone/>
            </a:pPr>
            <a:r>
              <a:t/>
            </a:r>
            <a:endParaRPr b="1" sz="1300">
              <a:latin typeface="Lato"/>
              <a:ea typeface="Lato"/>
              <a:cs typeface="Lato"/>
              <a:sym typeface="Lato"/>
            </a:endParaRPr>
          </a:p>
        </p:txBody>
      </p:sp>
      <p:sp>
        <p:nvSpPr>
          <p:cNvPr id="312" name="Google Shape;312;p27"/>
          <p:cNvSpPr/>
          <p:nvPr/>
        </p:nvSpPr>
        <p:spPr>
          <a:xfrm>
            <a:off x="2180375" y="2509650"/>
            <a:ext cx="259800" cy="251400"/>
          </a:xfrm>
          <a:prstGeom prst="downArrow">
            <a:avLst>
              <a:gd fmla="val 50000" name="adj1"/>
              <a:gd fmla="val 50000" name="adj2"/>
            </a:avLst>
          </a:prstGeom>
          <a:solidFill>
            <a:srgbClr val="CC0000"/>
          </a:solidFill>
          <a:ln cap="flat" cmpd="sng" w="9525">
            <a:solidFill>
              <a:srgbClr val="FFF2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7"/>
          <p:cNvSpPr/>
          <p:nvPr/>
        </p:nvSpPr>
        <p:spPr>
          <a:xfrm>
            <a:off x="2185238" y="3705675"/>
            <a:ext cx="259800" cy="251400"/>
          </a:xfrm>
          <a:prstGeom prst="downArrow">
            <a:avLst>
              <a:gd fmla="val 50000" name="adj1"/>
              <a:gd fmla="val 50000" name="adj2"/>
            </a:avLst>
          </a:prstGeom>
          <a:solidFill>
            <a:srgbClr val="CC0000"/>
          </a:solidFill>
          <a:ln cap="flat" cmpd="sng" w="9525">
            <a:solidFill>
              <a:srgbClr val="FFF2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314" name="Google Shape;314;p27"/>
          <p:cNvCxnSpPr>
            <a:stCxn id="310" idx="3"/>
            <a:endCxn id="307" idx="0"/>
          </p:cNvCxnSpPr>
          <p:nvPr/>
        </p:nvCxnSpPr>
        <p:spPr>
          <a:xfrm flipH="1" rot="10800000">
            <a:off x="3914000" y="1426722"/>
            <a:ext cx="2874600" cy="1806300"/>
          </a:xfrm>
          <a:prstGeom prst="bentConnector4">
            <a:avLst>
              <a:gd fmla="val 23247" name="adj1"/>
              <a:gd fmla="val 113190" name="adj2"/>
            </a:avLst>
          </a:prstGeom>
          <a:noFill/>
          <a:ln cap="flat" cmpd="sng" w="38100">
            <a:solidFill>
              <a:schemeClr val="accent3"/>
            </a:solidFill>
            <a:prstDash val="dash"/>
            <a:round/>
            <a:headEnd len="med" w="med" type="none"/>
            <a:tailEnd len="med" w="med" type="none"/>
          </a:ln>
        </p:spPr>
      </p:cxnSp>
      <p:cxnSp>
        <p:nvCxnSpPr>
          <p:cNvPr id="315" name="Google Shape;315;p27"/>
          <p:cNvCxnSpPr>
            <a:stCxn id="311" idx="3"/>
            <a:endCxn id="307" idx="0"/>
          </p:cNvCxnSpPr>
          <p:nvPr/>
        </p:nvCxnSpPr>
        <p:spPr>
          <a:xfrm flipH="1" rot="10800000">
            <a:off x="3914000" y="1426650"/>
            <a:ext cx="2874600" cy="2973000"/>
          </a:xfrm>
          <a:prstGeom prst="bentConnector4">
            <a:avLst>
              <a:gd fmla="val 23247" name="adj1"/>
              <a:gd fmla="val 108011" name="adj2"/>
            </a:avLst>
          </a:prstGeom>
          <a:noFill/>
          <a:ln cap="flat" cmpd="sng" w="38100">
            <a:solidFill>
              <a:schemeClr val="accent3"/>
            </a:solidFill>
            <a:prstDash val="dash"/>
            <a:round/>
            <a:headEnd len="med" w="med" type="none"/>
            <a:tailEnd len="med" w="med" type="none"/>
          </a:ln>
        </p:spPr>
      </p:cxnSp>
      <p:sp>
        <p:nvSpPr>
          <p:cNvPr id="316" name="Google Shape;316;p27"/>
          <p:cNvSpPr/>
          <p:nvPr/>
        </p:nvSpPr>
        <p:spPr>
          <a:xfrm>
            <a:off x="4202613" y="3132425"/>
            <a:ext cx="259800" cy="175800"/>
          </a:xfrm>
          <a:prstGeom prst="rightArrow">
            <a:avLst>
              <a:gd fmla="val 50000" name="adj1"/>
              <a:gd fmla="val 50000" name="adj2"/>
            </a:avLst>
          </a:prstGeom>
          <a:solidFill>
            <a:srgbClr val="E06666"/>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
          <p:cNvSpPr/>
          <p:nvPr/>
        </p:nvSpPr>
        <p:spPr>
          <a:xfrm>
            <a:off x="4202613" y="4311750"/>
            <a:ext cx="259800" cy="175800"/>
          </a:xfrm>
          <a:prstGeom prst="rightArrow">
            <a:avLst>
              <a:gd fmla="val 50000" name="adj1"/>
              <a:gd fmla="val 50000" name="adj2"/>
            </a:avLst>
          </a:prstGeom>
          <a:solidFill>
            <a:srgbClr val="E06666"/>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
          <p:cNvSpPr/>
          <p:nvPr/>
        </p:nvSpPr>
        <p:spPr>
          <a:xfrm rot="5400000">
            <a:off x="6699373" y="1262500"/>
            <a:ext cx="178500" cy="149700"/>
          </a:xfrm>
          <a:prstGeom prst="rightArrow">
            <a:avLst>
              <a:gd fmla="val 50000" name="adj1"/>
              <a:gd fmla="val 50000" name="adj2"/>
            </a:avLst>
          </a:prstGeom>
          <a:solidFill>
            <a:srgbClr val="E06666"/>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ee the source image" id="319" name="Google Shape;319;p27"/>
          <p:cNvPicPr preferRelativeResize="0"/>
          <p:nvPr/>
        </p:nvPicPr>
        <p:blipFill>
          <a:blip r:embed="rId3">
            <a:alphaModFix/>
          </a:blip>
          <a:stretch>
            <a:fillRect/>
          </a:stretch>
        </p:blipFill>
        <p:spPr>
          <a:xfrm>
            <a:off x="5922663" y="3838996"/>
            <a:ext cx="1681976" cy="112131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28"/>
          <p:cNvSpPr/>
          <p:nvPr/>
        </p:nvSpPr>
        <p:spPr>
          <a:xfrm>
            <a:off x="4751025" y="1110900"/>
            <a:ext cx="1984200" cy="3854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lnSpc>
                <a:spcPct val="100000"/>
              </a:lnSpc>
              <a:spcBef>
                <a:spcPts val="0"/>
              </a:spcBef>
              <a:spcAft>
                <a:spcPts val="0"/>
              </a:spcAft>
              <a:buSzPts val="1000"/>
              <a:buChar char="❖"/>
            </a:pPr>
            <a:r>
              <a:rPr lang="en" sz="1000"/>
              <a:t>'Race'</a:t>
            </a:r>
            <a:endParaRPr sz="1000"/>
          </a:p>
          <a:p>
            <a:pPr indent="-292100" lvl="0" marL="457200" rtl="0" algn="l">
              <a:lnSpc>
                <a:spcPct val="100000"/>
              </a:lnSpc>
              <a:spcBef>
                <a:spcPts val="0"/>
              </a:spcBef>
              <a:spcAft>
                <a:spcPts val="0"/>
              </a:spcAft>
              <a:buSzPts val="1000"/>
              <a:buChar char="❖"/>
            </a:pPr>
            <a:r>
              <a:rPr lang="en" sz="1000"/>
              <a:t>'gender'</a:t>
            </a:r>
            <a:endParaRPr sz="1000"/>
          </a:p>
          <a:p>
            <a:pPr indent="-292100" lvl="0" marL="457200" rtl="0" algn="l">
              <a:lnSpc>
                <a:spcPct val="100000"/>
              </a:lnSpc>
              <a:spcBef>
                <a:spcPts val="0"/>
              </a:spcBef>
              <a:spcAft>
                <a:spcPts val="0"/>
              </a:spcAft>
              <a:buSzPts val="1000"/>
              <a:buChar char="❖"/>
            </a:pPr>
            <a:r>
              <a:rPr lang="en" sz="1000"/>
              <a:t>'Admission_type_id'</a:t>
            </a:r>
            <a:endParaRPr sz="1000"/>
          </a:p>
          <a:p>
            <a:pPr indent="-285750" lvl="0" marL="457200" rtl="0" algn="l">
              <a:lnSpc>
                <a:spcPct val="100000"/>
              </a:lnSpc>
              <a:spcBef>
                <a:spcPts val="0"/>
              </a:spcBef>
              <a:spcAft>
                <a:spcPts val="0"/>
              </a:spcAft>
              <a:buSzPts val="900"/>
              <a:buChar char="❖"/>
            </a:pPr>
            <a:r>
              <a:rPr lang="en" sz="900"/>
              <a:t>'Discharge_disposition_id'</a:t>
            </a:r>
            <a:endParaRPr sz="900"/>
          </a:p>
          <a:p>
            <a:pPr indent="-292100" lvl="0" marL="457200" rtl="0" algn="l">
              <a:lnSpc>
                <a:spcPct val="100000"/>
              </a:lnSpc>
              <a:spcBef>
                <a:spcPts val="0"/>
              </a:spcBef>
              <a:spcAft>
                <a:spcPts val="0"/>
              </a:spcAft>
              <a:buSzPts val="1000"/>
              <a:buChar char="❖"/>
            </a:pPr>
            <a:r>
              <a:rPr lang="en" sz="1000"/>
              <a:t> 'Admission_source_id'</a:t>
            </a:r>
            <a:endParaRPr sz="1000"/>
          </a:p>
          <a:p>
            <a:pPr indent="-292100" lvl="0" marL="457200" rtl="0" algn="l">
              <a:lnSpc>
                <a:spcPct val="100000"/>
              </a:lnSpc>
              <a:spcBef>
                <a:spcPts val="0"/>
              </a:spcBef>
              <a:spcAft>
                <a:spcPts val="0"/>
              </a:spcAft>
              <a:buSzPts val="1000"/>
              <a:buChar char="❖"/>
            </a:pPr>
            <a:r>
              <a:rPr lang="en" sz="1000"/>
              <a:t>'Diag_1'</a:t>
            </a:r>
            <a:endParaRPr sz="1000"/>
          </a:p>
          <a:p>
            <a:pPr indent="-292100" lvl="0" marL="457200" rtl="0" algn="l">
              <a:lnSpc>
                <a:spcPct val="100000"/>
              </a:lnSpc>
              <a:spcBef>
                <a:spcPts val="0"/>
              </a:spcBef>
              <a:spcAft>
                <a:spcPts val="0"/>
              </a:spcAft>
              <a:buSzPts val="1000"/>
              <a:buChar char="❖"/>
            </a:pPr>
            <a:r>
              <a:rPr lang="en" sz="1000"/>
              <a:t> 'Max_glu_serum'</a:t>
            </a:r>
            <a:endParaRPr sz="1000"/>
          </a:p>
          <a:p>
            <a:pPr indent="-292100" lvl="0" marL="457200" rtl="0" algn="l">
              <a:lnSpc>
                <a:spcPct val="100000"/>
              </a:lnSpc>
              <a:spcBef>
                <a:spcPts val="0"/>
              </a:spcBef>
              <a:spcAft>
                <a:spcPts val="0"/>
              </a:spcAft>
              <a:buSzPts val="1000"/>
              <a:buChar char="❖"/>
            </a:pPr>
            <a:r>
              <a:rPr lang="en" sz="1000"/>
              <a:t>'A1Cresult'</a:t>
            </a:r>
            <a:endParaRPr sz="1000"/>
          </a:p>
          <a:p>
            <a:pPr indent="-292100" lvl="0" marL="457200" rtl="0" algn="l">
              <a:lnSpc>
                <a:spcPct val="100000"/>
              </a:lnSpc>
              <a:spcBef>
                <a:spcPts val="0"/>
              </a:spcBef>
              <a:spcAft>
                <a:spcPts val="0"/>
              </a:spcAft>
              <a:buSzPts val="1000"/>
              <a:buChar char="❖"/>
            </a:pPr>
            <a:r>
              <a:rPr lang="en" sz="1000"/>
              <a:t> 'Metformin'</a:t>
            </a:r>
            <a:endParaRPr sz="1000"/>
          </a:p>
          <a:p>
            <a:pPr indent="-292100" lvl="0" marL="457200" rtl="0" algn="l">
              <a:lnSpc>
                <a:spcPct val="100000"/>
              </a:lnSpc>
              <a:spcBef>
                <a:spcPts val="0"/>
              </a:spcBef>
              <a:spcAft>
                <a:spcPts val="0"/>
              </a:spcAft>
              <a:buSzPts val="1000"/>
              <a:buChar char="❖"/>
            </a:pPr>
            <a:r>
              <a:rPr lang="en" sz="1000"/>
              <a:t>'Repaglinide'</a:t>
            </a:r>
            <a:endParaRPr sz="1000"/>
          </a:p>
          <a:p>
            <a:pPr indent="-292100" lvl="0" marL="457200" rtl="0" algn="l">
              <a:lnSpc>
                <a:spcPct val="100000"/>
              </a:lnSpc>
              <a:spcBef>
                <a:spcPts val="0"/>
              </a:spcBef>
              <a:spcAft>
                <a:spcPts val="0"/>
              </a:spcAft>
              <a:buSzPts val="1000"/>
              <a:buChar char="❖"/>
            </a:pPr>
            <a:r>
              <a:rPr lang="en" sz="1000"/>
              <a:t>'Nateglinide'</a:t>
            </a:r>
            <a:endParaRPr sz="1000"/>
          </a:p>
          <a:p>
            <a:pPr indent="-292100" lvl="0" marL="457200" rtl="0" algn="l">
              <a:lnSpc>
                <a:spcPct val="100000"/>
              </a:lnSpc>
              <a:spcBef>
                <a:spcPts val="0"/>
              </a:spcBef>
              <a:spcAft>
                <a:spcPts val="0"/>
              </a:spcAft>
              <a:buSzPts val="1000"/>
              <a:buChar char="❖"/>
            </a:pPr>
            <a:r>
              <a:rPr lang="en" sz="1000"/>
              <a:t> 'Chlorpropamide'</a:t>
            </a:r>
            <a:endParaRPr sz="1000"/>
          </a:p>
          <a:p>
            <a:pPr indent="-292100" lvl="0" marL="457200" rtl="0" algn="l">
              <a:lnSpc>
                <a:spcPct val="100000"/>
              </a:lnSpc>
              <a:spcBef>
                <a:spcPts val="0"/>
              </a:spcBef>
              <a:spcAft>
                <a:spcPts val="0"/>
              </a:spcAft>
              <a:buSzPts val="1000"/>
              <a:buChar char="❖"/>
            </a:pPr>
            <a:r>
              <a:rPr lang="en" sz="1000"/>
              <a:t>'Glimepiride'</a:t>
            </a:r>
            <a:endParaRPr sz="1000"/>
          </a:p>
          <a:p>
            <a:pPr indent="-292100" lvl="0" marL="457200" rtl="0" algn="l">
              <a:lnSpc>
                <a:spcPct val="100000"/>
              </a:lnSpc>
              <a:spcBef>
                <a:spcPts val="0"/>
              </a:spcBef>
              <a:spcAft>
                <a:spcPts val="0"/>
              </a:spcAft>
              <a:buSzPts val="1000"/>
              <a:buChar char="❖"/>
            </a:pPr>
            <a:r>
              <a:rPr lang="en" sz="1000"/>
              <a:t> 'Acetohexamide'</a:t>
            </a:r>
            <a:endParaRPr sz="1000"/>
          </a:p>
          <a:p>
            <a:pPr indent="-292100" lvl="0" marL="457200" rtl="0" algn="l">
              <a:spcBef>
                <a:spcPts val="0"/>
              </a:spcBef>
              <a:spcAft>
                <a:spcPts val="0"/>
              </a:spcAft>
              <a:buSzPts val="1000"/>
              <a:buChar char="❖"/>
            </a:pPr>
            <a:r>
              <a:rPr lang="en" sz="1000"/>
              <a:t>'Glipizide'</a:t>
            </a:r>
            <a:endParaRPr sz="1000"/>
          </a:p>
          <a:p>
            <a:pPr indent="0" lvl="0" marL="0" rtl="0" algn="l">
              <a:lnSpc>
                <a:spcPct val="100000"/>
              </a:lnSpc>
              <a:spcBef>
                <a:spcPts val="0"/>
              </a:spcBef>
              <a:spcAft>
                <a:spcPts val="0"/>
              </a:spcAft>
              <a:buNone/>
            </a:pPr>
            <a:r>
              <a:t/>
            </a:r>
            <a:endParaRPr sz="1000"/>
          </a:p>
        </p:txBody>
      </p:sp>
      <p:sp>
        <p:nvSpPr>
          <p:cNvPr id="325" name="Google Shape;325;p28"/>
          <p:cNvSpPr txBox="1"/>
          <p:nvPr>
            <p:ph type="title"/>
          </p:nvPr>
        </p:nvSpPr>
        <p:spPr>
          <a:xfrm>
            <a:off x="323525" y="522000"/>
            <a:ext cx="4163400" cy="5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Dummification</a:t>
            </a:r>
            <a:endParaRPr/>
          </a:p>
        </p:txBody>
      </p:sp>
      <p:grpSp>
        <p:nvGrpSpPr>
          <p:cNvPr id="326" name="Google Shape;326;p28"/>
          <p:cNvGrpSpPr/>
          <p:nvPr/>
        </p:nvGrpSpPr>
        <p:grpSpPr>
          <a:xfrm>
            <a:off x="323518" y="1426538"/>
            <a:ext cx="3983236" cy="3538365"/>
            <a:chOff x="6212550" y="1304875"/>
            <a:chExt cx="2632500" cy="3416400"/>
          </a:xfrm>
        </p:grpSpPr>
        <p:sp>
          <p:nvSpPr>
            <p:cNvPr id="327" name="Google Shape;327;p28"/>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8"/>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28"/>
          <p:cNvSpPr txBox="1"/>
          <p:nvPr>
            <p:ph idx="2" type="body"/>
          </p:nvPr>
        </p:nvSpPr>
        <p:spPr>
          <a:xfrm>
            <a:off x="414046" y="1426600"/>
            <a:ext cx="37743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Dummify categorical data</a:t>
            </a:r>
            <a:endParaRPr>
              <a:solidFill>
                <a:schemeClr val="lt1"/>
              </a:solidFill>
            </a:endParaRPr>
          </a:p>
        </p:txBody>
      </p:sp>
      <p:sp>
        <p:nvSpPr>
          <p:cNvPr id="330" name="Google Shape;330;p28"/>
          <p:cNvSpPr txBox="1"/>
          <p:nvPr>
            <p:ph idx="2" type="body"/>
          </p:nvPr>
        </p:nvSpPr>
        <p:spPr>
          <a:xfrm>
            <a:off x="4751025" y="522000"/>
            <a:ext cx="4075200" cy="461400"/>
          </a:xfrm>
          <a:prstGeom prst="rect">
            <a:avLst/>
          </a:prstGeom>
          <a:solidFill>
            <a:schemeClr val="dk1"/>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List of dummification features</a:t>
            </a:r>
            <a:endParaRPr>
              <a:solidFill>
                <a:schemeClr val="lt1"/>
              </a:solidFill>
            </a:endParaRPr>
          </a:p>
        </p:txBody>
      </p:sp>
      <p:sp>
        <p:nvSpPr>
          <p:cNvPr id="331" name="Google Shape;331;p28"/>
          <p:cNvSpPr/>
          <p:nvPr/>
        </p:nvSpPr>
        <p:spPr>
          <a:xfrm>
            <a:off x="596600" y="2534199"/>
            <a:ext cx="3317400" cy="5889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accent1"/>
              </a:buClr>
              <a:buSzPts val="1100"/>
              <a:buFont typeface="Lato"/>
              <a:buChar char="-"/>
            </a:pPr>
            <a:r>
              <a:rPr b="1" lang="en" sz="1100">
                <a:solidFill>
                  <a:schemeClr val="accent1"/>
                </a:solidFill>
                <a:latin typeface="Lato"/>
                <a:ea typeface="Lato"/>
                <a:cs typeface="Lato"/>
                <a:sym typeface="Lato"/>
              </a:rPr>
              <a:t>Rows		: 99320	rows</a:t>
            </a:r>
            <a:endParaRPr b="1" sz="1100">
              <a:solidFill>
                <a:schemeClr val="accent1"/>
              </a:solidFill>
              <a:latin typeface="Lato"/>
              <a:ea typeface="Lato"/>
              <a:cs typeface="Lato"/>
              <a:sym typeface="Lato"/>
            </a:endParaRPr>
          </a:p>
          <a:p>
            <a:pPr indent="-298450" lvl="0" marL="457200" rtl="0" algn="l">
              <a:lnSpc>
                <a:spcPct val="115000"/>
              </a:lnSpc>
              <a:spcBef>
                <a:spcPts val="0"/>
              </a:spcBef>
              <a:spcAft>
                <a:spcPts val="0"/>
              </a:spcAft>
              <a:buClr>
                <a:schemeClr val="accent1"/>
              </a:buClr>
              <a:buSzPts val="1100"/>
              <a:buFont typeface="Lato"/>
              <a:buChar char="-"/>
            </a:pPr>
            <a:r>
              <a:rPr b="1" lang="en" sz="1100">
                <a:solidFill>
                  <a:schemeClr val="accent1"/>
                </a:solidFill>
                <a:latin typeface="Lato"/>
                <a:ea typeface="Lato"/>
                <a:cs typeface="Lato"/>
                <a:sym typeface="Lato"/>
              </a:rPr>
              <a:t>Columns	: 45		columns</a:t>
            </a:r>
            <a:endParaRPr b="1" sz="1100">
              <a:solidFill>
                <a:schemeClr val="accent1"/>
              </a:solidFill>
              <a:latin typeface="Lato"/>
              <a:ea typeface="Lato"/>
              <a:cs typeface="Lato"/>
              <a:sym typeface="Lato"/>
            </a:endParaRPr>
          </a:p>
        </p:txBody>
      </p:sp>
      <p:sp>
        <p:nvSpPr>
          <p:cNvPr id="332" name="Google Shape;332;p28"/>
          <p:cNvSpPr/>
          <p:nvPr/>
        </p:nvSpPr>
        <p:spPr>
          <a:xfrm>
            <a:off x="596600" y="4274725"/>
            <a:ext cx="3317400" cy="5553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accent1"/>
              </a:buClr>
              <a:buSzPts val="1100"/>
              <a:buFont typeface="Lato"/>
              <a:buChar char="-"/>
            </a:pPr>
            <a:r>
              <a:rPr b="1" lang="en" sz="1100">
                <a:solidFill>
                  <a:schemeClr val="accent1"/>
                </a:solidFill>
                <a:latin typeface="Lato"/>
                <a:ea typeface="Lato"/>
                <a:cs typeface="Lato"/>
                <a:sym typeface="Lato"/>
              </a:rPr>
              <a:t>Rows		: 99320	rows</a:t>
            </a:r>
            <a:endParaRPr b="1" sz="1100">
              <a:solidFill>
                <a:schemeClr val="accent1"/>
              </a:solidFill>
              <a:latin typeface="Lato"/>
              <a:ea typeface="Lato"/>
              <a:cs typeface="Lato"/>
              <a:sym typeface="Lato"/>
            </a:endParaRPr>
          </a:p>
          <a:p>
            <a:pPr indent="-298450" lvl="0" marL="457200" rtl="0" algn="l">
              <a:lnSpc>
                <a:spcPct val="115000"/>
              </a:lnSpc>
              <a:spcBef>
                <a:spcPts val="0"/>
              </a:spcBef>
              <a:spcAft>
                <a:spcPts val="0"/>
              </a:spcAft>
              <a:buClr>
                <a:schemeClr val="accent1"/>
              </a:buClr>
              <a:buSzPts val="1100"/>
              <a:buFont typeface="Lato"/>
              <a:buChar char="-"/>
            </a:pPr>
            <a:r>
              <a:rPr b="1" lang="en" sz="1100">
                <a:solidFill>
                  <a:schemeClr val="accent1"/>
                </a:solidFill>
                <a:latin typeface="Lato"/>
                <a:ea typeface="Lato"/>
                <a:cs typeface="Lato"/>
                <a:sym typeface="Lato"/>
              </a:rPr>
              <a:t>Columns	: 94		columns</a:t>
            </a:r>
            <a:r>
              <a:rPr lang="en" sz="1100">
                <a:solidFill>
                  <a:schemeClr val="accent1"/>
                </a:solidFill>
                <a:latin typeface="Lato"/>
                <a:ea typeface="Lato"/>
                <a:cs typeface="Lato"/>
                <a:sym typeface="Lato"/>
              </a:rPr>
              <a:t>’</a:t>
            </a:r>
            <a:endParaRPr sz="1100">
              <a:solidFill>
                <a:schemeClr val="accent1"/>
              </a:solidFill>
              <a:latin typeface="Lato"/>
              <a:ea typeface="Lato"/>
              <a:cs typeface="Lato"/>
              <a:sym typeface="Lato"/>
            </a:endParaRPr>
          </a:p>
          <a:p>
            <a:pPr indent="0" lvl="0" marL="0" rtl="0" algn="ctr">
              <a:lnSpc>
                <a:spcPct val="115000"/>
              </a:lnSpc>
              <a:spcBef>
                <a:spcPts val="0"/>
              </a:spcBef>
              <a:spcAft>
                <a:spcPts val="0"/>
              </a:spcAft>
              <a:buNone/>
            </a:pPr>
            <a:r>
              <a:t/>
            </a:r>
            <a:endParaRPr sz="1200">
              <a:solidFill>
                <a:schemeClr val="accent1"/>
              </a:solidFill>
              <a:latin typeface="Lato"/>
              <a:ea typeface="Lato"/>
              <a:cs typeface="Lato"/>
              <a:sym typeface="Lato"/>
            </a:endParaRPr>
          </a:p>
          <a:p>
            <a:pPr indent="0" lvl="0" marL="0" rtl="0" algn="ctr">
              <a:spcBef>
                <a:spcPts val="0"/>
              </a:spcBef>
              <a:spcAft>
                <a:spcPts val="0"/>
              </a:spcAft>
              <a:buNone/>
            </a:pPr>
            <a:r>
              <a:t/>
            </a:r>
            <a:endParaRPr b="1" sz="1300">
              <a:latin typeface="Lato"/>
              <a:ea typeface="Lato"/>
              <a:cs typeface="Lato"/>
              <a:sym typeface="Lato"/>
            </a:endParaRPr>
          </a:p>
        </p:txBody>
      </p:sp>
      <p:sp>
        <p:nvSpPr>
          <p:cNvPr id="333" name="Google Shape;333;p28"/>
          <p:cNvSpPr/>
          <p:nvPr/>
        </p:nvSpPr>
        <p:spPr>
          <a:xfrm>
            <a:off x="596450" y="2027250"/>
            <a:ext cx="3317400" cy="226200"/>
          </a:xfrm>
          <a:prstGeom prst="roundRect">
            <a:avLst>
              <a:gd fmla="val 16667" name="adj"/>
            </a:avLst>
          </a:prstGeom>
          <a:solidFill>
            <a:srgbClr val="6AA84F"/>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Before dummification &gt;&gt; df.shape</a:t>
            </a:r>
            <a:endParaRPr sz="1200"/>
          </a:p>
        </p:txBody>
      </p:sp>
      <p:sp>
        <p:nvSpPr>
          <p:cNvPr id="334" name="Google Shape;334;p28"/>
          <p:cNvSpPr/>
          <p:nvPr/>
        </p:nvSpPr>
        <p:spPr>
          <a:xfrm>
            <a:off x="633200" y="3851450"/>
            <a:ext cx="3280500" cy="226200"/>
          </a:xfrm>
          <a:prstGeom prst="roundRect">
            <a:avLst>
              <a:gd fmla="val 16667" name="adj"/>
            </a:avLst>
          </a:prstGeom>
          <a:solidFill>
            <a:srgbClr val="6AA84F"/>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After</a:t>
            </a:r>
            <a:r>
              <a:rPr lang="en" sz="1200"/>
              <a:t> dummification &gt;&gt; df_dummified.shape</a:t>
            </a:r>
            <a:endParaRPr sz="1200"/>
          </a:p>
        </p:txBody>
      </p:sp>
      <p:pic>
        <p:nvPicPr>
          <p:cNvPr descr="See the source image" id="335" name="Google Shape;335;p28"/>
          <p:cNvPicPr preferRelativeResize="0"/>
          <p:nvPr/>
        </p:nvPicPr>
        <p:blipFill>
          <a:blip r:embed="rId3">
            <a:alphaModFix/>
          </a:blip>
          <a:stretch>
            <a:fillRect/>
          </a:stretch>
        </p:blipFill>
        <p:spPr>
          <a:xfrm>
            <a:off x="1154569" y="3330225"/>
            <a:ext cx="2201155" cy="314125"/>
          </a:xfrm>
          <a:prstGeom prst="rect">
            <a:avLst/>
          </a:prstGeom>
          <a:noFill/>
          <a:ln>
            <a:noFill/>
          </a:ln>
        </p:spPr>
      </p:pic>
      <p:sp>
        <p:nvSpPr>
          <p:cNvPr id="336" name="Google Shape;336;p28"/>
          <p:cNvSpPr/>
          <p:nvPr/>
        </p:nvSpPr>
        <p:spPr>
          <a:xfrm>
            <a:off x="6735225" y="1110850"/>
            <a:ext cx="2091000" cy="3854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sz="1000"/>
              <a:t>'Glyburide'</a:t>
            </a:r>
            <a:endParaRPr sz="1000"/>
          </a:p>
          <a:p>
            <a:pPr indent="-292100" lvl="0" marL="457200" rtl="0" algn="l">
              <a:spcBef>
                <a:spcPts val="0"/>
              </a:spcBef>
              <a:spcAft>
                <a:spcPts val="0"/>
              </a:spcAft>
              <a:buSzPts val="1000"/>
              <a:buChar char="❖"/>
            </a:pPr>
            <a:r>
              <a:rPr lang="en" sz="1000"/>
              <a:t> 'Tolbutamide'</a:t>
            </a:r>
            <a:endParaRPr sz="1000"/>
          </a:p>
          <a:p>
            <a:pPr indent="-292100" lvl="0" marL="457200" rtl="0" algn="l">
              <a:spcBef>
                <a:spcPts val="0"/>
              </a:spcBef>
              <a:spcAft>
                <a:spcPts val="0"/>
              </a:spcAft>
              <a:buSzPts val="1000"/>
              <a:buChar char="❖"/>
            </a:pPr>
            <a:r>
              <a:rPr lang="en" sz="1000"/>
              <a:t>Pioglitazone'</a:t>
            </a:r>
            <a:endParaRPr sz="1000"/>
          </a:p>
          <a:p>
            <a:pPr indent="-292100" lvl="0" marL="457200" rtl="0" algn="l">
              <a:spcBef>
                <a:spcPts val="0"/>
              </a:spcBef>
              <a:spcAft>
                <a:spcPts val="0"/>
              </a:spcAft>
              <a:buSzPts val="1000"/>
              <a:buChar char="❖"/>
            </a:pPr>
            <a:r>
              <a:rPr lang="en" sz="1000"/>
              <a:t>'Rosiglitazone'</a:t>
            </a:r>
            <a:endParaRPr sz="1000"/>
          </a:p>
          <a:p>
            <a:pPr indent="-292100" lvl="0" marL="457200" rtl="0" algn="l">
              <a:spcBef>
                <a:spcPts val="0"/>
              </a:spcBef>
              <a:spcAft>
                <a:spcPts val="0"/>
              </a:spcAft>
              <a:buSzPts val="1000"/>
              <a:buChar char="❖"/>
            </a:pPr>
            <a:r>
              <a:rPr lang="en" sz="1000"/>
              <a:t>'Acarbose'</a:t>
            </a:r>
            <a:endParaRPr sz="1000"/>
          </a:p>
          <a:p>
            <a:pPr indent="-292100" lvl="0" marL="457200" rtl="0" algn="l">
              <a:spcBef>
                <a:spcPts val="0"/>
              </a:spcBef>
              <a:spcAft>
                <a:spcPts val="0"/>
              </a:spcAft>
              <a:buSzPts val="1000"/>
              <a:buChar char="❖"/>
            </a:pPr>
            <a:r>
              <a:rPr lang="en" sz="1000"/>
              <a:t>'Miglitol’</a:t>
            </a:r>
            <a:endParaRPr sz="1000"/>
          </a:p>
          <a:p>
            <a:pPr indent="-292100" lvl="0" marL="457200" rtl="0" algn="l">
              <a:spcBef>
                <a:spcPts val="0"/>
              </a:spcBef>
              <a:spcAft>
                <a:spcPts val="0"/>
              </a:spcAft>
              <a:buSzPts val="1000"/>
              <a:buChar char="❖"/>
            </a:pPr>
            <a:r>
              <a:rPr lang="en" sz="1000"/>
              <a:t>'Troglitazone'</a:t>
            </a:r>
            <a:endParaRPr sz="1000"/>
          </a:p>
          <a:p>
            <a:pPr indent="-292100" lvl="0" marL="457200" rtl="0" algn="l">
              <a:spcBef>
                <a:spcPts val="0"/>
              </a:spcBef>
              <a:spcAft>
                <a:spcPts val="0"/>
              </a:spcAft>
              <a:buSzPts val="1000"/>
              <a:buChar char="❖"/>
            </a:pPr>
            <a:r>
              <a:rPr lang="en" sz="1000"/>
              <a:t>'Tolazamide'</a:t>
            </a:r>
            <a:endParaRPr sz="1000"/>
          </a:p>
          <a:p>
            <a:pPr indent="-292100" lvl="0" marL="457200" rtl="0" algn="l">
              <a:spcBef>
                <a:spcPts val="0"/>
              </a:spcBef>
              <a:spcAft>
                <a:spcPts val="0"/>
              </a:spcAft>
              <a:buSzPts val="1000"/>
              <a:buChar char="❖"/>
            </a:pPr>
            <a:r>
              <a:rPr lang="en" sz="1000"/>
              <a:t>'Insulin'</a:t>
            </a:r>
            <a:endParaRPr sz="1000"/>
          </a:p>
          <a:p>
            <a:pPr indent="-292100" lvl="0" marL="457200" rtl="0" algn="l">
              <a:spcBef>
                <a:spcPts val="0"/>
              </a:spcBef>
              <a:spcAft>
                <a:spcPts val="0"/>
              </a:spcAft>
              <a:buSzPts val="1000"/>
              <a:buChar char="❖"/>
            </a:pPr>
            <a:r>
              <a:rPr lang="en" sz="1000"/>
              <a:t> 'Glyburide-metformin'</a:t>
            </a:r>
            <a:endParaRPr sz="1000"/>
          </a:p>
          <a:p>
            <a:pPr indent="-292100" lvl="0" marL="457200" rtl="0" algn="l">
              <a:spcBef>
                <a:spcPts val="0"/>
              </a:spcBef>
              <a:spcAft>
                <a:spcPts val="0"/>
              </a:spcAft>
              <a:buSzPts val="1000"/>
              <a:buChar char="❖"/>
            </a:pPr>
            <a:r>
              <a:rPr lang="en" sz="1000"/>
              <a:t>'Glipizide-metformin'</a:t>
            </a:r>
            <a:endParaRPr sz="1000"/>
          </a:p>
          <a:p>
            <a:pPr indent="-292100" lvl="0" marL="457200" rtl="0" algn="l">
              <a:spcBef>
                <a:spcPts val="0"/>
              </a:spcBef>
              <a:spcAft>
                <a:spcPts val="0"/>
              </a:spcAft>
              <a:buSzPts val="1000"/>
              <a:buChar char="❖"/>
            </a:pPr>
            <a:r>
              <a:rPr lang="en" sz="1000"/>
              <a:t>'Glimepiride-pioglitazone'</a:t>
            </a:r>
            <a:endParaRPr sz="1000"/>
          </a:p>
          <a:p>
            <a:pPr indent="-292100" lvl="0" marL="457200" rtl="0" algn="l">
              <a:spcBef>
                <a:spcPts val="0"/>
              </a:spcBef>
              <a:spcAft>
                <a:spcPts val="0"/>
              </a:spcAft>
              <a:buSzPts val="1000"/>
              <a:buChar char="❖"/>
            </a:pPr>
            <a:r>
              <a:rPr lang="en" sz="1000"/>
              <a:t> 'Metformin-rosiglitazone'</a:t>
            </a:r>
            <a:endParaRPr sz="1000"/>
          </a:p>
          <a:p>
            <a:pPr indent="-292100" lvl="0" marL="457200" rtl="0" algn="l">
              <a:spcBef>
                <a:spcPts val="0"/>
              </a:spcBef>
              <a:spcAft>
                <a:spcPts val="0"/>
              </a:spcAft>
              <a:buSzPts val="1000"/>
              <a:buChar char="❖"/>
            </a:pPr>
            <a:r>
              <a:rPr lang="en" sz="1000"/>
              <a:t>'Metformin-pioglitazone'</a:t>
            </a:r>
            <a:endParaRPr sz="1000"/>
          </a:p>
          <a:p>
            <a:pPr indent="-292100" lvl="0" marL="457200" rtl="0" algn="l">
              <a:spcBef>
                <a:spcPts val="0"/>
              </a:spcBef>
              <a:spcAft>
                <a:spcPts val="0"/>
              </a:spcAft>
              <a:buSzPts val="1000"/>
              <a:buChar char="❖"/>
            </a:pPr>
            <a:r>
              <a:rPr lang="en" sz="1000"/>
              <a:t> 'Change'</a:t>
            </a:r>
            <a:endParaRPr sz="1000"/>
          </a:p>
          <a:p>
            <a:pPr indent="-292100" lvl="0" marL="457200" rtl="0" algn="l">
              <a:spcBef>
                <a:spcPts val="0"/>
              </a:spcBef>
              <a:spcAft>
                <a:spcPts val="0"/>
              </a:spcAft>
              <a:buSzPts val="1000"/>
              <a:buChar char="❖"/>
            </a:pPr>
            <a:r>
              <a:rPr lang="en" sz="1000"/>
              <a:t>'diabetesMed'</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29"/>
          <p:cNvSpPr/>
          <p:nvPr/>
        </p:nvSpPr>
        <p:spPr>
          <a:xfrm>
            <a:off x="4751025" y="1426600"/>
            <a:ext cx="40752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9"/>
          <p:cNvSpPr txBox="1"/>
          <p:nvPr>
            <p:ph type="title"/>
          </p:nvPr>
        </p:nvSpPr>
        <p:spPr>
          <a:xfrm>
            <a:off x="323525" y="509850"/>
            <a:ext cx="3667800" cy="5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Multiple Encounters</a:t>
            </a:r>
            <a:endParaRPr/>
          </a:p>
        </p:txBody>
      </p:sp>
      <p:grpSp>
        <p:nvGrpSpPr>
          <p:cNvPr id="343" name="Google Shape;343;p29"/>
          <p:cNvGrpSpPr/>
          <p:nvPr/>
        </p:nvGrpSpPr>
        <p:grpSpPr>
          <a:xfrm>
            <a:off x="323518" y="1426600"/>
            <a:ext cx="3983236" cy="3416400"/>
            <a:chOff x="6212550" y="1304875"/>
            <a:chExt cx="2632500" cy="3416400"/>
          </a:xfrm>
        </p:grpSpPr>
        <p:sp>
          <p:nvSpPr>
            <p:cNvPr id="344" name="Google Shape;344;p29"/>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9"/>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29"/>
          <p:cNvSpPr txBox="1"/>
          <p:nvPr>
            <p:ph idx="2" type="body"/>
          </p:nvPr>
        </p:nvSpPr>
        <p:spPr>
          <a:xfrm>
            <a:off x="414046" y="1426600"/>
            <a:ext cx="37743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“Multiple  encounters”</a:t>
            </a:r>
            <a:endParaRPr>
              <a:solidFill>
                <a:schemeClr val="lt1"/>
              </a:solidFill>
            </a:endParaRPr>
          </a:p>
        </p:txBody>
      </p:sp>
      <p:sp>
        <p:nvSpPr>
          <p:cNvPr id="347" name="Google Shape;347;p29"/>
          <p:cNvSpPr txBox="1"/>
          <p:nvPr>
            <p:ph idx="2" type="body"/>
          </p:nvPr>
        </p:nvSpPr>
        <p:spPr>
          <a:xfrm>
            <a:off x="435116" y="1972025"/>
            <a:ext cx="3750300" cy="279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Multiple encounters </a:t>
            </a:r>
            <a:endParaRPr sz="1600"/>
          </a:p>
          <a:p>
            <a:pPr indent="0" lvl="0" marL="0" rtl="0" algn="l">
              <a:spcBef>
                <a:spcPts val="1600"/>
              </a:spcBef>
              <a:spcAft>
                <a:spcPts val="1600"/>
              </a:spcAft>
              <a:buNone/>
            </a:pPr>
            <a:r>
              <a:t/>
            </a:r>
            <a:endParaRPr sz="1600"/>
          </a:p>
        </p:txBody>
      </p:sp>
      <p:sp>
        <p:nvSpPr>
          <p:cNvPr id="348" name="Google Shape;348;p29"/>
          <p:cNvSpPr txBox="1"/>
          <p:nvPr>
            <p:ph idx="2" type="body"/>
          </p:nvPr>
        </p:nvSpPr>
        <p:spPr>
          <a:xfrm>
            <a:off x="4751025" y="1426600"/>
            <a:ext cx="4075200" cy="461400"/>
          </a:xfrm>
          <a:prstGeom prst="rect">
            <a:avLst/>
          </a:prstGeom>
          <a:solidFill>
            <a:schemeClr val="dk1"/>
          </a:solidFill>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a:t>
            </a:r>
            <a:r>
              <a:rPr lang="en">
                <a:solidFill>
                  <a:schemeClr val="lt1"/>
                </a:solidFill>
              </a:rPr>
              <a:t>nique patient ID”</a:t>
            </a:r>
            <a:endParaRPr>
              <a:solidFill>
                <a:schemeClr val="lt1"/>
              </a:solidFill>
            </a:endParaRPr>
          </a:p>
        </p:txBody>
      </p:sp>
      <p:sp>
        <p:nvSpPr>
          <p:cNvPr id="349" name="Google Shape;349;p29"/>
          <p:cNvSpPr txBox="1"/>
          <p:nvPr>
            <p:ph idx="2" type="body"/>
          </p:nvPr>
        </p:nvSpPr>
        <p:spPr>
          <a:xfrm>
            <a:off x="4772091" y="1972025"/>
            <a:ext cx="3750300" cy="279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Unique patient ID</a:t>
            </a:r>
            <a:endParaRPr sz="1600"/>
          </a:p>
          <a:p>
            <a:pPr indent="0" lvl="0" marL="457200" rtl="0" algn="l">
              <a:spcBef>
                <a:spcPts val="1600"/>
              </a:spcBef>
              <a:spcAft>
                <a:spcPts val="0"/>
              </a:spcAft>
              <a:buNone/>
            </a:pPr>
            <a:r>
              <a:t/>
            </a:r>
            <a:endParaRPr sz="1600"/>
          </a:p>
          <a:p>
            <a:pPr indent="0" lvl="0" marL="0" rtl="0" algn="l">
              <a:spcBef>
                <a:spcPts val="1600"/>
              </a:spcBef>
              <a:spcAft>
                <a:spcPts val="0"/>
              </a:spcAft>
              <a:buNone/>
            </a:pPr>
            <a:r>
              <a:rPr lang="en" sz="1600"/>
              <a:t> </a:t>
            </a:r>
            <a:endParaRPr sz="1600"/>
          </a:p>
          <a:p>
            <a:pPr indent="0" lvl="0" marL="0" rtl="0" algn="l">
              <a:spcBef>
                <a:spcPts val="1600"/>
              </a:spcBef>
              <a:spcAft>
                <a:spcPts val="1600"/>
              </a:spcAft>
              <a:buNone/>
            </a:pPr>
            <a:r>
              <a:t/>
            </a:r>
            <a:endParaRPr sz="1600"/>
          </a:p>
        </p:txBody>
      </p:sp>
      <p:sp>
        <p:nvSpPr>
          <p:cNvPr id="350" name="Google Shape;350;p29"/>
          <p:cNvSpPr/>
          <p:nvPr/>
        </p:nvSpPr>
        <p:spPr>
          <a:xfrm>
            <a:off x="656438" y="2571749"/>
            <a:ext cx="3317400" cy="5889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accent1"/>
              </a:buClr>
              <a:buSzPts val="1100"/>
              <a:buFont typeface="Lato"/>
              <a:buChar char="-"/>
            </a:pPr>
            <a:r>
              <a:rPr b="1" lang="en" sz="1100">
                <a:solidFill>
                  <a:schemeClr val="accent1"/>
                </a:solidFill>
                <a:latin typeface="Lato"/>
                <a:ea typeface="Lato"/>
                <a:cs typeface="Lato"/>
                <a:sym typeface="Lato"/>
              </a:rPr>
              <a:t>Rows		: 99320	rows</a:t>
            </a:r>
            <a:endParaRPr b="1" sz="1100">
              <a:solidFill>
                <a:schemeClr val="accent1"/>
              </a:solidFill>
              <a:latin typeface="Lato"/>
              <a:ea typeface="Lato"/>
              <a:cs typeface="Lato"/>
              <a:sym typeface="Lato"/>
            </a:endParaRPr>
          </a:p>
          <a:p>
            <a:pPr indent="-298450" lvl="0" marL="457200" rtl="0" algn="l">
              <a:lnSpc>
                <a:spcPct val="115000"/>
              </a:lnSpc>
              <a:spcBef>
                <a:spcPts val="0"/>
              </a:spcBef>
              <a:spcAft>
                <a:spcPts val="0"/>
              </a:spcAft>
              <a:buClr>
                <a:schemeClr val="accent1"/>
              </a:buClr>
              <a:buSzPts val="1100"/>
              <a:buFont typeface="Lato"/>
              <a:buChar char="-"/>
            </a:pPr>
            <a:r>
              <a:rPr b="1" lang="en" sz="1100">
                <a:solidFill>
                  <a:schemeClr val="accent1"/>
                </a:solidFill>
                <a:latin typeface="Lato"/>
                <a:ea typeface="Lato"/>
                <a:cs typeface="Lato"/>
                <a:sym typeface="Lato"/>
              </a:rPr>
              <a:t>Columns	:  94		columns</a:t>
            </a:r>
            <a:endParaRPr b="1" sz="1100">
              <a:solidFill>
                <a:schemeClr val="accent1"/>
              </a:solidFill>
              <a:latin typeface="Lato"/>
              <a:ea typeface="Lato"/>
              <a:cs typeface="Lato"/>
              <a:sym typeface="Lato"/>
            </a:endParaRPr>
          </a:p>
        </p:txBody>
      </p:sp>
      <p:sp>
        <p:nvSpPr>
          <p:cNvPr id="351" name="Google Shape;351;p29"/>
          <p:cNvSpPr/>
          <p:nvPr/>
        </p:nvSpPr>
        <p:spPr>
          <a:xfrm>
            <a:off x="5129925" y="2571749"/>
            <a:ext cx="3317400" cy="5889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accent1"/>
              </a:buClr>
              <a:buSzPts val="1100"/>
              <a:buFont typeface="Lato"/>
              <a:buChar char="-"/>
            </a:pPr>
            <a:r>
              <a:rPr b="1" lang="en" sz="1100">
                <a:solidFill>
                  <a:schemeClr val="accent1"/>
                </a:solidFill>
                <a:latin typeface="Lato"/>
                <a:ea typeface="Lato"/>
                <a:cs typeface="Lato"/>
                <a:sym typeface="Lato"/>
              </a:rPr>
              <a:t>Rows		: 78727	rows</a:t>
            </a:r>
            <a:endParaRPr b="1" sz="1100">
              <a:solidFill>
                <a:schemeClr val="accent1"/>
              </a:solidFill>
              <a:latin typeface="Lato"/>
              <a:ea typeface="Lato"/>
              <a:cs typeface="Lato"/>
              <a:sym typeface="Lato"/>
            </a:endParaRPr>
          </a:p>
          <a:p>
            <a:pPr indent="-298450" lvl="0" marL="457200" rtl="0" algn="l">
              <a:lnSpc>
                <a:spcPct val="115000"/>
              </a:lnSpc>
              <a:spcBef>
                <a:spcPts val="0"/>
              </a:spcBef>
              <a:spcAft>
                <a:spcPts val="0"/>
              </a:spcAft>
              <a:buClr>
                <a:schemeClr val="accent1"/>
              </a:buClr>
              <a:buSzPts val="1100"/>
              <a:buFont typeface="Lato"/>
              <a:buChar char="-"/>
            </a:pPr>
            <a:r>
              <a:rPr b="1" lang="en" sz="1100">
                <a:solidFill>
                  <a:schemeClr val="accent1"/>
                </a:solidFill>
                <a:latin typeface="Lato"/>
                <a:ea typeface="Lato"/>
                <a:cs typeface="Lato"/>
                <a:sym typeface="Lato"/>
              </a:rPr>
              <a:t>Columns	: 94		columns</a:t>
            </a:r>
            <a:endParaRPr b="1" sz="1100">
              <a:solidFill>
                <a:schemeClr val="accent1"/>
              </a:solidFill>
              <a:latin typeface="Lato"/>
              <a:ea typeface="Lato"/>
              <a:cs typeface="Lato"/>
              <a:sym typeface="Lato"/>
            </a:endParaRPr>
          </a:p>
        </p:txBody>
      </p:sp>
      <p:sp>
        <p:nvSpPr>
          <p:cNvPr id="352" name="Google Shape;352;p29"/>
          <p:cNvSpPr/>
          <p:nvPr/>
        </p:nvSpPr>
        <p:spPr>
          <a:xfrm>
            <a:off x="5130050" y="3590325"/>
            <a:ext cx="3317400" cy="8664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600"/>
              </a:spcAft>
              <a:buNone/>
            </a:pPr>
            <a:r>
              <a:rPr lang="en" sz="1100">
                <a:solidFill>
                  <a:schemeClr val="accent1"/>
                </a:solidFill>
                <a:latin typeface="Lato"/>
                <a:ea typeface="Lato"/>
                <a:cs typeface="Lato"/>
                <a:sym typeface="Lato"/>
              </a:rPr>
              <a:t>For the unique dataset, </a:t>
            </a:r>
            <a:r>
              <a:rPr lang="en" sz="1100">
                <a:solidFill>
                  <a:schemeClr val="accent1"/>
                </a:solidFill>
                <a:latin typeface="Lato"/>
                <a:ea typeface="Lato"/>
                <a:cs typeface="Lato"/>
                <a:sym typeface="Lato"/>
              </a:rPr>
              <a:t>multiple encounters are considered to drop by keeping “first” encounter within the dataset. </a:t>
            </a:r>
            <a:endParaRPr sz="1100"/>
          </a:p>
        </p:txBody>
      </p:sp>
      <p:sp>
        <p:nvSpPr>
          <p:cNvPr id="353" name="Google Shape;353;p29"/>
          <p:cNvSpPr/>
          <p:nvPr/>
        </p:nvSpPr>
        <p:spPr>
          <a:xfrm>
            <a:off x="656525" y="3590325"/>
            <a:ext cx="3317400" cy="68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600"/>
              </a:spcAft>
              <a:buNone/>
            </a:pPr>
            <a:r>
              <a:rPr lang="en" sz="1100">
                <a:solidFill>
                  <a:schemeClr val="accent1"/>
                </a:solidFill>
                <a:latin typeface="Lato"/>
                <a:ea typeface="Lato"/>
                <a:cs typeface="Lato"/>
                <a:sym typeface="Lato"/>
              </a:rPr>
              <a:t>For this dataset, m</a:t>
            </a:r>
            <a:r>
              <a:rPr lang="en" sz="1100">
                <a:solidFill>
                  <a:schemeClr val="accent1"/>
                </a:solidFill>
                <a:latin typeface="Lato"/>
                <a:ea typeface="Lato"/>
                <a:cs typeface="Lato"/>
                <a:sym typeface="Lato"/>
              </a:rPr>
              <a:t>ultiples in the training data will bias the model</a:t>
            </a:r>
            <a:endParaRPr sz="1100">
              <a:solidFill>
                <a:schemeClr val="accen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30"/>
          <p:cNvSpPr/>
          <p:nvPr/>
        </p:nvSpPr>
        <p:spPr>
          <a:xfrm>
            <a:off x="4654725" y="1410700"/>
            <a:ext cx="4329000" cy="3471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0"/>
          <p:cNvSpPr txBox="1"/>
          <p:nvPr>
            <p:ph type="title"/>
          </p:nvPr>
        </p:nvSpPr>
        <p:spPr>
          <a:xfrm>
            <a:off x="236225" y="554325"/>
            <a:ext cx="5125200" cy="5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Imbalancing Classification</a:t>
            </a:r>
            <a:endParaRPr/>
          </a:p>
        </p:txBody>
      </p:sp>
      <p:grpSp>
        <p:nvGrpSpPr>
          <p:cNvPr id="360" name="Google Shape;360;p30"/>
          <p:cNvGrpSpPr/>
          <p:nvPr/>
        </p:nvGrpSpPr>
        <p:grpSpPr>
          <a:xfrm>
            <a:off x="139381" y="1382170"/>
            <a:ext cx="4328883" cy="3634708"/>
            <a:chOff x="6212544" y="1304875"/>
            <a:chExt cx="2632500" cy="3416400"/>
          </a:xfrm>
        </p:grpSpPr>
        <p:sp>
          <p:nvSpPr>
            <p:cNvPr id="361" name="Google Shape;361;p30"/>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0"/>
            <p:cNvSpPr txBox="1"/>
            <p:nvPr/>
          </p:nvSpPr>
          <p:spPr>
            <a:xfrm>
              <a:off x="6212544" y="1304889"/>
              <a:ext cx="2632500" cy="579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30"/>
          <p:cNvSpPr txBox="1"/>
          <p:nvPr>
            <p:ph idx="2" type="body"/>
          </p:nvPr>
        </p:nvSpPr>
        <p:spPr>
          <a:xfrm>
            <a:off x="416671" y="1449700"/>
            <a:ext cx="37743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Unbalanced Dataset</a:t>
            </a:r>
            <a:endParaRPr b="1" sz="1800">
              <a:solidFill>
                <a:schemeClr val="lt1"/>
              </a:solidFill>
            </a:endParaRPr>
          </a:p>
        </p:txBody>
      </p:sp>
      <p:sp>
        <p:nvSpPr>
          <p:cNvPr id="364" name="Google Shape;364;p30"/>
          <p:cNvSpPr txBox="1"/>
          <p:nvPr>
            <p:ph idx="2" type="body"/>
          </p:nvPr>
        </p:nvSpPr>
        <p:spPr>
          <a:xfrm>
            <a:off x="4665975" y="1410700"/>
            <a:ext cx="4306500" cy="539400"/>
          </a:xfrm>
          <a:prstGeom prst="rect">
            <a:avLst/>
          </a:prstGeom>
          <a:solidFill>
            <a:schemeClr val="dk1"/>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rPr>
              <a:t>Synthetic Minority Over-sampling TEchnique</a:t>
            </a:r>
            <a:endParaRPr b="1" sz="1600">
              <a:solidFill>
                <a:schemeClr val="lt1"/>
              </a:solidFill>
            </a:endParaRPr>
          </a:p>
          <a:p>
            <a:pPr indent="0" lvl="0" marL="0" rtl="0" algn="ctr">
              <a:spcBef>
                <a:spcPts val="0"/>
              </a:spcBef>
              <a:spcAft>
                <a:spcPts val="0"/>
              </a:spcAft>
              <a:buNone/>
            </a:pPr>
            <a:r>
              <a:rPr b="1" lang="en" sz="1400">
                <a:solidFill>
                  <a:schemeClr val="lt1"/>
                </a:solidFill>
              </a:rPr>
              <a:t>(SMOTE)</a:t>
            </a:r>
            <a:endParaRPr b="1" sz="1400">
              <a:solidFill>
                <a:schemeClr val="lt1"/>
              </a:solidFill>
            </a:endParaRPr>
          </a:p>
          <a:p>
            <a:pPr indent="0" lvl="0" marL="0" rtl="0" algn="ctr">
              <a:spcBef>
                <a:spcPts val="0"/>
              </a:spcBef>
              <a:spcAft>
                <a:spcPts val="0"/>
              </a:spcAft>
              <a:buNone/>
            </a:pPr>
            <a:r>
              <a:t/>
            </a:r>
            <a:endParaRPr b="1" sz="1600">
              <a:solidFill>
                <a:schemeClr val="lt1"/>
              </a:solidFill>
            </a:endParaRPr>
          </a:p>
        </p:txBody>
      </p:sp>
      <p:pic>
        <p:nvPicPr>
          <p:cNvPr descr="Image result for unbalanced dataset method" id="365" name="Google Shape;365;p30"/>
          <p:cNvPicPr preferRelativeResize="0"/>
          <p:nvPr/>
        </p:nvPicPr>
        <p:blipFill rotWithShape="1">
          <a:blip r:embed="rId3">
            <a:alphaModFix/>
          </a:blip>
          <a:srcRect b="10017" l="52660" r="6063" t="7194"/>
          <a:stretch/>
        </p:blipFill>
        <p:spPr>
          <a:xfrm>
            <a:off x="2455325" y="2071925"/>
            <a:ext cx="1860725" cy="1146925"/>
          </a:xfrm>
          <a:prstGeom prst="rect">
            <a:avLst/>
          </a:prstGeom>
          <a:noFill/>
          <a:ln>
            <a:noFill/>
          </a:ln>
        </p:spPr>
      </p:pic>
      <p:pic>
        <p:nvPicPr>
          <p:cNvPr descr="Image result for unbalanced dataset method" id="366" name="Google Shape;366;p30"/>
          <p:cNvPicPr preferRelativeResize="0"/>
          <p:nvPr/>
        </p:nvPicPr>
        <p:blipFill rotWithShape="1">
          <a:blip r:embed="rId3">
            <a:alphaModFix/>
          </a:blip>
          <a:srcRect b="9901" l="6581" r="55355" t="8671"/>
          <a:stretch/>
        </p:blipFill>
        <p:spPr>
          <a:xfrm>
            <a:off x="292075" y="2071925"/>
            <a:ext cx="1744795" cy="1146925"/>
          </a:xfrm>
          <a:prstGeom prst="rect">
            <a:avLst/>
          </a:prstGeom>
          <a:noFill/>
          <a:ln>
            <a:noFill/>
          </a:ln>
        </p:spPr>
      </p:pic>
      <p:sp>
        <p:nvSpPr>
          <p:cNvPr id="367" name="Google Shape;367;p30"/>
          <p:cNvSpPr txBox="1"/>
          <p:nvPr/>
        </p:nvSpPr>
        <p:spPr>
          <a:xfrm>
            <a:off x="292075" y="3262375"/>
            <a:ext cx="3825900" cy="2213700"/>
          </a:xfrm>
          <a:prstGeom prst="rect">
            <a:avLst/>
          </a:prstGeom>
          <a:noFill/>
          <a:ln>
            <a:noFill/>
          </a:ln>
        </p:spPr>
        <p:txBody>
          <a:bodyPr anchorCtr="0" anchor="ctr" bIns="91425" lIns="91425" spcFirstLastPara="1" rIns="91425" wrap="square" tIns="91425">
            <a:noAutofit/>
          </a:bodyPr>
          <a:lstStyle/>
          <a:p>
            <a:pPr indent="0" lvl="0" marL="0" rtl="0" algn="l">
              <a:lnSpc>
                <a:spcPct val="140000"/>
              </a:lnSpc>
              <a:spcBef>
                <a:spcPts val="0"/>
              </a:spcBef>
              <a:spcAft>
                <a:spcPts val="0"/>
              </a:spcAft>
              <a:buNone/>
            </a:pPr>
            <a:r>
              <a:rPr lang="en" sz="1200">
                <a:solidFill>
                  <a:srgbClr val="333333"/>
                </a:solidFill>
                <a:highlight>
                  <a:srgbClr val="FFFFFF"/>
                </a:highlight>
              </a:rPr>
              <a:t> Resampling Techniques</a:t>
            </a:r>
            <a:r>
              <a:rPr lang="en" sz="1200">
                <a:solidFill>
                  <a:srgbClr val="333333"/>
                </a:solidFill>
                <a:highlight>
                  <a:srgbClr val="FFFFFF"/>
                </a:highlight>
              </a:rPr>
              <a:t>- </a:t>
            </a:r>
            <a:r>
              <a:rPr lang="en" sz="1300">
                <a:solidFill>
                  <a:srgbClr val="333333"/>
                </a:solidFill>
                <a:highlight>
                  <a:srgbClr val="FFFFFF"/>
                </a:highlight>
              </a:rPr>
              <a:t>Random Under Sampling</a:t>
            </a:r>
            <a:endParaRPr sz="1300">
              <a:solidFill>
                <a:srgbClr val="333333"/>
              </a:solidFill>
              <a:highlight>
                <a:srgbClr val="FFFFFF"/>
              </a:highlight>
            </a:endParaRPr>
          </a:p>
          <a:p>
            <a:pPr indent="0" lvl="0" marL="0" rtl="0" algn="l">
              <a:lnSpc>
                <a:spcPct val="140000"/>
              </a:lnSpc>
              <a:spcBef>
                <a:spcPts val="1500"/>
              </a:spcBef>
              <a:spcAft>
                <a:spcPts val="0"/>
              </a:spcAft>
              <a:buNone/>
            </a:pPr>
            <a:r>
              <a:rPr lang="en" sz="800">
                <a:solidFill>
                  <a:srgbClr val="333333"/>
                </a:solidFill>
                <a:highlight>
                  <a:srgbClr val="FFFFFF"/>
                </a:highlight>
              </a:rPr>
              <a:t>- Random Over-Sampling</a:t>
            </a:r>
            <a:endParaRPr sz="800">
              <a:solidFill>
                <a:srgbClr val="333333"/>
              </a:solidFill>
              <a:highlight>
                <a:srgbClr val="FFFFFF"/>
              </a:highlight>
            </a:endParaRPr>
          </a:p>
          <a:p>
            <a:pPr indent="0" lvl="0" marL="0" rtl="0" algn="l">
              <a:lnSpc>
                <a:spcPct val="140000"/>
              </a:lnSpc>
              <a:spcBef>
                <a:spcPts val="800"/>
              </a:spcBef>
              <a:spcAft>
                <a:spcPts val="0"/>
              </a:spcAft>
              <a:buNone/>
            </a:pPr>
            <a:r>
              <a:rPr lang="en" sz="800">
                <a:solidFill>
                  <a:srgbClr val="333333"/>
                </a:solidFill>
                <a:highlight>
                  <a:srgbClr val="FFFFFF"/>
                </a:highlight>
              </a:rPr>
              <a:t>- Cluster-Based Over Sampling</a:t>
            </a:r>
            <a:endParaRPr sz="800">
              <a:solidFill>
                <a:srgbClr val="333333"/>
              </a:solidFill>
              <a:highlight>
                <a:srgbClr val="FFFFFF"/>
              </a:highlight>
            </a:endParaRPr>
          </a:p>
          <a:p>
            <a:pPr indent="0" lvl="0" marL="0" rtl="0" algn="l">
              <a:lnSpc>
                <a:spcPct val="140000"/>
              </a:lnSpc>
              <a:spcBef>
                <a:spcPts val="800"/>
              </a:spcBef>
              <a:spcAft>
                <a:spcPts val="0"/>
              </a:spcAft>
              <a:buNone/>
            </a:pPr>
            <a:r>
              <a:rPr lang="en" sz="800">
                <a:solidFill>
                  <a:srgbClr val="333333"/>
                </a:solidFill>
                <a:highlight>
                  <a:srgbClr val="FFFFFF"/>
                </a:highlight>
              </a:rPr>
              <a:t>- Informed Over Sampling: Synthetic Minority Over-sampling Technique</a:t>
            </a:r>
            <a:endParaRPr sz="800">
              <a:solidFill>
                <a:srgbClr val="333333"/>
              </a:solidFill>
              <a:highlight>
                <a:srgbClr val="FFFFFF"/>
              </a:highlight>
            </a:endParaRPr>
          </a:p>
          <a:p>
            <a:pPr indent="0" lvl="0" marL="0" rtl="0" algn="l">
              <a:lnSpc>
                <a:spcPct val="140000"/>
              </a:lnSpc>
              <a:spcBef>
                <a:spcPts val="800"/>
              </a:spcBef>
              <a:spcAft>
                <a:spcPts val="0"/>
              </a:spcAft>
              <a:buNone/>
            </a:pPr>
            <a:r>
              <a:rPr lang="en" sz="800">
                <a:solidFill>
                  <a:srgbClr val="333333"/>
                </a:solidFill>
                <a:highlight>
                  <a:srgbClr val="FFFFFF"/>
                </a:highlight>
              </a:rPr>
              <a:t>- Modified synthetic minority oversampling</a:t>
            </a:r>
            <a:r>
              <a:rPr lang="en" sz="1000">
                <a:solidFill>
                  <a:srgbClr val="333333"/>
                </a:solidFill>
                <a:highlight>
                  <a:srgbClr val="FFFFFF"/>
                </a:highlight>
              </a:rPr>
              <a:t> </a:t>
            </a:r>
            <a:endParaRPr sz="1300">
              <a:solidFill>
                <a:srgbClr val="333333"/>
              </a:solidFill>
              <a:highlight>
                <a:srgbClr val="FFFFFF"/>
              </a:highlight>
            </a:endParaRPr>
          </a:p>
          <a:p>
            <a:pPr indent="0" lvl="0" marL="0" rtl="0" algn="l">
              <a:lnSpc>
                <a:spcPct val="140000"/>
              </a:lnSpc>
              <a:spcBef>
                <a:spcPts val="0"/>
              </a:spcBef>
              <a:spcAft>
                <a:spcPts val="1500"/>
              </a:spcAft>
              <a:buNone/>
            </a:pPr>
            <a:r>
              <a:t/>
            </a:r>
            <a:endParaRPr sz="1200">
              <a:solidFill>
                <a:srgbClr val="333333"/>
              </a:solidFill>
              <a:highlight>
                <a:srgbClr val="FFFFFF"/>
              </a:highlight>
            </a:endParaRPr>
          </a:p>
        </p:txBody>
      </p:sp>
      <p:pic>
        <p:nvPicPr>
          <p:cNvPr id="368" name="Google Shape;368;p30"/>
          <p:cNvPicPr preferRelativeResize="0"/>
          <p:nvPr/>
        </p:nvPicPr>
        <p:blipFill rotWithShape="1">
          <a:blip r:embed="rId4">
            <a:alphaModFix/>
          </a:blip>
          <a:srcRect b="41561" l="7657" r="41364" t="15484"/>
          <a:stretch/>
        </p:blipFill>
        <p:spPr>
          <a:xfrm>
            <a:off x="5410078" y="2071913"/>
            <a:ext cx="2818275" cy="1146926"/>
          </a:xfrm>
          <a:prstGeom prst="rect">
            <a:avLst/>
          </a:prstGeom>
          <a:noFill/>
          <a:ln>
            <a:noFill/>
          </a:ln>
        </p:spPr>
      </p:pic>
      <p:sp>
        <p:nvSpPr>
          <p:cNvPr id="369" name="Google Shape;369;p30"/>
          <p:cNvSpPr txBox="1"/>
          <p:nvPr/>
        </p:nvSpPr>
        <p:spPr>
          <a:xfrm>
            <a:off x="4654725" y="3218850"/>
            <a:ext cx="5715900" cy="21720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595858"/>
              </a:buClr>
              <a:buSzPts val="1000"/>
              <a:buFont typeface="Roboto"/>
              <a:buChar char="●"/>
            </a:pPr>
            <a:r>
              <a:rPr b="1" lang="en" sz="1000">
                <a:solidFill>
                  <a:srgbClr val="333333"/>
                </a:solidFill>
                <a:highlight>
                  <a:srgbClr val="FFFFFF"/>
                </a:highlight>
                <a:latin typeface="Roboto"/>
                <a:ea typeface="Roboto"/>
                <a:cs typeface="Roboto"/>
                <a:sym typeface="Roboto"/>
              </a:rPr>
              <a:t>Advantages</a:t>
            </a:r>
            <a:endParaRPr b="1" sz="1000">
              <a:solidFill>
                <a:srgbClr val="333333"/>
              </a:solidFill>
              <a:highlight>
                <a:srgbClr val="FFFFFF"/>
              </a:highlight>
              <a:latin typeface="Roboto"/>
              <a:ea typeface="Roboto"/>
              <a:cs typeface="Roboto"/>
              <a:sym typeface="Roboto"/>
            </a:endParaRPr>
          </a:p>
          <a:p>
            <a:pPr indent="-279400" lvl="1" marL="914400" rtl="0" algn="l">
              <a:lnSpc>
                <a:spcPct val="115000"/>
              </a:lnSpc>
              <a:spcBef>
                <a:spcPts val="0"/>
              </a:spcBef>
              <a:spcAft>
                <a:spcPts val="0"/>
              </a:spcAft>
              <a:buClr>
                <a:srgbClr val="595858"/>
              </a:buClr>
              <a:buSzPts val="800"/>
              <a:buFont typeface="Roboto"/>
              <a:buChar char="○"/>
            </a:pPr>
            <a:r>
              <a:rPr lang="en" sz="800">
                <a:solidFill>
                  <a:srgbClr val="595858"/>
                </a:solidFill>
                <a:highlight>
                  <a:srgbClr val="FFFFFF"/>
                </a:highlight>
                <a:latin typeface="Roboto"/>
                <a:ea typeface="Roboto"/>
                <a:cs typeface="Roboto"/>
                <a:sym typeface="Roboto"/>
              </a:rPr>
              <a:t>Mitigates the problem of overfitting caused by random oversampling </a:t>
            </a:r>
            <a:endParaRPr sz="800">
              <a:solidFill>
                <a:srgbClr val="595858"/>
              </a:solidFill>
              <a:highlight>
                <a:srgbClr val="FFFFFF"/>
              </a:highlight>
              <a:latin typeface="Roboto"/>
              <a:ea typeface="Roboto"/>
              <a:cs typeface="Roboto"/>
              <a:sym typeface="Roboto"/>
            </a:endParaRPr>
          </a:p>
          <a:p>
            <a:pPr indent="0" lvl="0" marL="914400" rtl="0" algn="l">
              <a:lnSpc>
                <a:spcPct val="115000"/>
              </a:lnSpc>
              <a:spcBef>
                <a:spcPts val="0"/>
              </a:spcBef>
              <a:spcAft>
                <a:spcPts val="0"/>
              </a:spcAft>
              <a:buNone/>
            </a:pPr>
            <a:r>
              <a:rPr lang="en" sz="800">
                <a:solidFill>
                  <a:srgbClr val="595858"/>
                </a:solidFill>
                <a:highlight>
                  <a:srgbClr val="FFFFFF"/>
                </a:highlight>
                <a:latin typeface="Roboto"/>
                <a:ea typeface="Roboto"/>
                <a:cs typeface="Roboto"/>
                <a:sym typeface="Roboto"/>
              </a:rPr>
              <a:t>as synthetic examples are generated rather than replication of instances</a:t>
            </a:r>
            <a:endParaRPr sz="800">
              <a:solidFill>
                <a:srgbClr val="595858"/>
              </a:solidFill>
              <a:highlight>
                <a:srgbClr val="FFFFFF"/>
              </a:highlight>
              <a:latin typeface="Roboto"/>
              <a:ea typeface="Roboto"/>
              <a:cs typeface="Roboto"/>
              <a:sym typeface="Roboto"/>
            </a:endParaRPr>
          </a:p>
          <a:p>
            <a:pPr indent="-279400" lvl="1" marL="914400" rtl="0" algn="l">
              <a:lnSpc>
                <a:spcPct val="115000"/>
              </a:lnSpc>
              <a:spcBef>
                <a:spcPts val="0"/>
              </a:spcBef>
              <a:spcAft>
                <a:spcPts val="0"/>
              </a:spcAft>
              <a:buClr>
                <a:srgbClr val="595858"/>
              </a:buClr>
              <a:buSzPts val="800"/>
              <a:buFont typeface="Roboto"/>
              <a:buChar char="○"/>
            </a:pPr>
            <a:r>
              <a:rPr lang="en" sz="800">
                <a:solidFill>
                  <a:srgbClr val="595858"/>
                </a:solidFill>
                <a:highlight>
                  <a:srgbClr val="FFFFFF"/>
                </a:highlight>
                <a:latin typeface="Roboto"/>
                <a:ea typeface="Roboto"/>
                <a:cs typeface="Roboto"/>
                <a:sym typeface="Roboto"/>
              </a:rPr>
              <a:t>No loss of useful information</a:t>
            </a:r>
            <a:endParaRPr sz="800">
              <a:solidFill>
                <a:srgbClr val="595858"/>
              </a:solidFill>
              <a:highlight>
                <a:srgbClr val="FFFFFF"/>
              </a:highlight>
              <a:latin typeface="Roboto"/>
              <a:ea typeface="Roboto"/>
              <a:cs typeface="Roboto"/>
              <a:sym typeface="Roboto"/>
            </a:endParaRPr>
          </a:p>
          <a:p>
            <a:pPr indent="-292100" lvl="0" marL="457200" rtl="0" algn="l">
              <a:lnSpc>
                <a:spcPct val="115000"/>
              </a:lnSpc>
              <a:spcBef>
                <a:spcPts val="0"/>
              </a:spcBef>
              <a:spcAft>
                <a:spcPts val="0"/>
              </a:spcAft>
              <a:buClr>
                <a:srgbClr val="595858"/>
              </a:buClr>
              <a:buSzPts val="1000"/>
              <a:buFont typeface="Roboto"/>
              <a:buChar char="●"/>
            </a:pPr>
            <a:r>
              <a:rPr b="1" lang="en" sz="1000">
                <a:solidFill>
                  <a:srgbClr val="333333"/>
                </a:solidFill>
                <a:highlight>
                  <a:srgbClr val="FFFFFF"/>
                </a:highlight>
                <a:latin typeface="Roboto"/>
                <a:ea typeface="Roboto"/>
                <a:cs typeface="Roboto"/>
                <a:sym typeface="Roboto"/>
              </a:rPr>
              <a:t>Disadvantages</a:t>
            </a:r>
            <a:endParaRPr b="1" sz="1000">
              <a:solidFill>
                <a:srgbClr val="333333"/>
              </a:solidFill>
              <a:highlight>
                <a:srgbClr val="FFFFFF"/>
              </a:highlight>
              <a:latin typeface="Roboto"/>
              <a:ea typeface="Roboto"/>
              <a:cs typeface="Roboto"/>
              <a:sym typeface="Roboto"/>
            </a:endParaRPr>
          </a:p>
          <a:p>
            <a:pPr indent="-279400" lvl="1" marL="914400" rtl="0" algn="l">
              <a:lnSpc>
                <a:spcPct val="115000"/>
              </a:lnSpc>
              <a:spcBef>
                <a:spcPts val="0"/>
              </a:spcBef>
              <a:spcAft>
                <a:spcPts val="0"/>
              </a:spcAft>
              <a:buClr>
                <a:srgbClr val="595858"/>
              </a:buClr>
              <a:buSzPts val="800"/>
              <a:buFont typeface="Roboto"/>
              <a:buChar char="○"/>
            </a:pPr>
            <a:r>
              <a:rPr lang="en" sz="800">
                <a:solidFill>
                  <a:srgbClr val="595858"/>
                </a:solidFill>
                <a:highlight>
                  <a:srgbClr val="FFFFFF"/>
                </a:highlight>
                <a:latin typeface="Roboto"/>
                <a:ea typeface="Roboto"/>
                <a:cs typeface="Roboto"/>
                <a:sym typeface="Roboto"/>
              </a:rPr>
              <a:t>While generating synthetic examples SMOTE does not take into </a:t>
            </a:r>
            <a:endParaRPr sz="800">
              <a:solidFill>
                <a:srgbClr val="595858"/>
              </a:solidFill>
              <a:highlight>
                <a:srgbClr val="FFFFFF"/>
              </a:highlight>
              <a:latin typeface="Roboto"/>
              <a:ea typeface="Roboto"/>
              <a:cs typeface="Roboto"/>
              <a:sym typeface="Roboto"/>
            </a:endParaRPr>
          </a:p>
          <a:p>
            <a:pPr indent="0" lvl="0" marL="914400" rtl="0" algn="l">
              <a:lnSpc>
                <a:spcPct val="115000"/>
              </a:lnSpc>
              <a:spcBef>
                <a:spcPts val="0"/>
              </a:spcBef>
              <a:spcAft>
                <a:spcPts val="0"/>
              </a:spcAft>
              <a:buNone/>
            </a:pPr>
            <a:r>
              <a:rPr lang="en" sz="800">
                <a:solidFill>
                  <a:srgbClr val="595858"/>
                </a:solidFill>
                <a:highlight>
                  <a:srgbClr val="FFFFFF"/>
                </a:highlight>
                <a:latin typeface="Roboto"/>
                <a:ea typeface="Roboto"/>
                <a:cs typeface="Roboto"/>
                <a:sym typeface="Roboto"/>
              </a:rPr>
              <a:t>consideration neighboring examples from other classes. This can</a:t>
            </a:r>
            <a:endParaRPr sz="800">
              <a:solidFill>
                <a:srgbClr val="595858"/>
              </a:solidFill>
              <a:highlight>
                <a:srgbClr val="FFFFFF"/>
              </a:highlight>
              <a:latin typeface="Roboto"/>
              <a:ea typeface="Roboto"/>
              <a:cs typeface="Roboto"/>
              <a:sym typeface="Roboto"/>
            </a:endParaRPr>
          </a:p>
          <a:p>
            <a:pPr indent="0" lvl="0" marL="914400" rtl="0" algn="l">
              <a:lnSpc>
                <a:spcPct val="115000"/>
              </a:lnSpc>
              <a:spcBef>
                <a:spcPts val="0"/>
              </a:spcBef>
              <a:spcAft>
                <a:spcPts val="0"/>
              </a:spcAft>
              <a:buNone/>
            </a:pPr>
            <a:r>
              <a:rPr lang="en" sz="800">
                <a:solidFill>
                  <a:srgbClr val="595858"/>
                </a:solidFill>
                <a:highlight>
                  <a:srgbClr val="FFFFFF"/>
                </a:highlight>
                <a:latin typeface="Roboto"/>
                <a:ea typeface="Roboto"/>
                <a:cs typeface="Roboto"/>
                <a:sym typeface="Roboto"/>
              </a:rPr>
              <a:t> result in increase in overlapping of classes and can introduce</a:t>
            </a:r>
            <a:endParaRPr sz="800">
              <a:solidFill>
                <a:srgbClr val="595858"/>
              </a:solidFill>
              <a:highlight>
                <a:srgbClr val="FFFFFF"/>
              </a:highlight>
              <a:latin typeface="Roboto"/>
              <a:ea typeface="Roboto"/>
              <a:cs typeface="Roboto"/>
              <a:sym typeface="Roboto"/>
            </a:endParaRPr>
          </a:p>
          <a:p>
            <a:pPr indent="0" lvl="0" marL="914400" rtl="0" algn="l">
              <a:lnSpc>
                <a:spcPct val="115000"/>
              </a:lnSpc>
              <a:spcBef>
                <a:spcPts val="0"/>
              </a:spcBef>
              <a:spcAft>
                <a:spcPts val="0"/>
              </a:spcAft>
              <a:buNone/>
            </a:pPr>
            <a:r>
              <a:rPr lang="en" sz="800">
                <a:solidFill>
                  <a:srgbClr val="595858"/>
                </a:solidFill>
                <a:highlight>
                  <a:srgbClr val="FFFFFF"/>
                </a:highlight>
                <a:latin typeface="Roboto"/>
                <a:ea typeface="Roboto"/>
                <a:cs typeface="Roboto"/>
                <a:sym typeface="Roboto"/>
              </a:rPr>
              <a:t> additional noise</a:t>
            </a:r>
            <a:endParaRPr sz="800">
              <a:solidFill>
                <a:srgbClr val="595858"/>
              </a:solidFill>
              <a:highlight>
                <a:srgbClr val="FFFFFF"/>
              </a:highlight>
              <a:latin typeface="Roboto"/>
              <a:ea typeface="Roboto"/>
              <a:cs typeface="Roboto"/>
              <a:sym typeface="Roboto"/>
            </a:endParaRPr>
          </a:p>
          <a:p>
            <a:pPr indent="-279400" lvl="1" marL="914400" rtl="0" algn="l">
              <a:lnSpc>
                <a:spcPct val="115000"/>
              </a:lnSpc>
              <a:spcBef>
                <a:spcPts val="0"/>
              </a:spcBef>
              <a:spcAft>
                <a:spcPts val="0"/>
              </a:spcAft>
              <a:buClr>
                <a:srgbClr val="595858"/>
              </a:buClr>
              <a:buSzPts val="800"/>
              <a:buFont typeface="Roboto"/>
              <a:buChar char="○"/>
            </a:pPr>
            <a:r>
              <a:rPr lang="en" sz="800">
                <a:solidFill>
                  <a:srgbClr val="595858"/>
                </a:solidFill>
                <a:highlight>
                  <a:srgbClr val="FFFFFF"/>
                </a:highlight>
                <a:latin typeface="Roboto"/>
                <a:ea typeface="Roboto"/>
                <a:cs typeface="Roboto"/>
                <a:sym typeface="Roboto"/>
              </a:rPr>
              <a:t>SMOTE is not very effective for high dimensional data</a:t>
            </a:r>
            <a:endParaRPr sz="800">
              <a:solidFill>
                <a:srgbClr val="595858"/>
              </a:solidFill>
              <a:highlight>
                <a:srgbClr val="FFFFFF"/>
              </a:highlight>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31"/>
          <p:cNvSpPr txBox="1"/>
          <p:nvPr>
            <p:ph type="title"/>
          </p:nvPr>
        </p:nvSpPr>
        <p:spPr>
          <a:xfrm>
            <a:off x="727800" y="5883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Modeling </a:t>
            </a:r>
            <a:endParaRPr/>
          </a:p>
        </p:txBody>
      </p:sp>
      <p:sp>
        <p:nvSpPr>
          <p:cNvPr id="375" name="Google Shape;375;p31"/>
          <p:cNvSpPr/>
          <p:nvPr/>
        </p:nvSpPr>
        <p:spPr>
          <a:xfrm>
            <a:off x="800625" y="1462925"/>
            <a:ext cx="8196000" cy="356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
          <p:cNvSpPr/>
          <p:nvPr/>
        </p:nvSpPr>
        <p:spPr>
          <a:xfrm>
            <a:off x="3834900" y="1590300"/>
            <a:ext cx="2235600" cy="408900"/>
          </a:xfrm>
          <a:prstGeom prst="rect">
            <a:avLst/>
          </a:prstGeom>
          <a:solidFill>
            <a:srgbClr val="EA9999"/>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Modeling</a:t>
            </a:r>
            <a:endParaRPr b="1"/>
          </a:p>
        </p:txBody>
      </p:sp>
      <p:sp>
        <p:nvSpPr>
          <p:cNvPr id="377" name="Google Shape;377;p31"/>
          <p:cNvSpPr/>
          <p:nvPr/>
        </p:nvSpPr>
        <p:spPr>
          <a:xfrm>
            <a:off x="1036000" y="2367300"/>
            <a:ext cx="1081500" cy="4089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E599"/>
                </a:solidFill>
              </a:rPr>
              <a:t>Logistic Regression</a:t>
            </a:r>
            <a:endParaRPr sz="1000">
              <a:solidFill>
                <a:srgbClr val="FFE599"/>
              </a:solidFill>
            </a:endParaRPr>
          </a:p>
        </p:txBody>
      </p:sp>
      <p:sp>
        <p:nvSpPr>
          <p:cNvPr id="378" name="Google Shape;378;p31"/>
          <p:cNvSpPr/>
          <p:nvPr/>
        </p:nvSpPr>
        <p:spPr>
          <a:xfrm>
            <a:off x="2723963" y="2367300"/>
            <a:ext cx="1081500" cy="4089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E599"/>
                </a:solidFill>
              </a:rPr>
              <a:t>Decision Tree </a:t>
            </a:r>
            <a:endParaRPr sz="1000">
              <a:solidFill>
                <a:srgbClr val="FFE599"/>
              </a:solidFill>
            </a:endParaRPr>
          </a:p>
        </p:txBody>
      </p:sp>
      <p:sp>
        <p:nvSpPr>
          <p:cNvPr id="379" name="Google Shape;379;p31"/>
          <p:cNvSpPr/>
          <p:nvPr/>
        </p:nvSpPr>
        <p:spPr>
          <a:xfrm>
            <a:off x="4411950" y="2367300"/>
            <a:ext cx="1081500" cy="4089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E599"/>
                </a:solidFill>
              </a:rPr>
              <a:t>Random Forest</a:t>
            </a:r>
            <a:endParaRPr sz="1000">
              <a:solidFill>
                <a:srgbClr val="FFE599"/>
              </a:solidFill>
            </a:endParaRPr>
          </a:p>
        </p:txBody>
      </p:sp>
      <p:sp>
        <p:nvSpPr>
          <p:cNvPr id="380" name="Google Shape;380;p31"/>
          <p:cNvSpPr/>
          <p:nvPr/>
        </p:nvSpPr>
        <p:spPr>
          <a:xfrm>
            <a:off x="6099925" y="2367300"/>
            <a:ext cx="1081500" cy="4089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E599"/>
                </a:solidFill>
              </a:rPr>
              <a:t>XGBoost</a:t>
            </a:r>
            <a:endParaRPr sz="1000">
              <a:solidFill>
                <a:srgbClr val="FFE599"/>
              </a:solidFill>
            </a:endParaRPr>
          </a:p>
        </p:txBody>
      </p:sp>
      <p:sp>
        <p:nvSpPr>
          <p:cNvPr id="381" name="Google Shape;381;p31"/>
          <p:cNvSpPr/>
          <p:nvPr/>
        </p:nvSpPr>
        <p:spPr>
          <a:xfrm>
            <a:off x="7787900" y="2367300"/>
            <a:ext cx="1081500" cy="4089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E599"/>
                </a:solidFill>
              </a:rPr>
              <a:t>LightGBM</a:t>
            </a:r>
            <a:endParaRPr sz="1000">
              <a:solidFill>
                <a:srgbClr val="FFE599"/>
              </a:solidFill>
            </a:endParaRPr>
          </a:p>
        </p:txBody>
      </p:sp>
      <p:cxnSp>
        <p:nvCxnSpPr>
          <p:cNvPr id="382" name="Google Shape;382;p31"/>
          <p:cNvCxnSpPr>
            <a:stCxn id="376" idx="2"/>
            <a:endCxn id="377" idx="0"/>
          </p:cNvCxnSpPr>
          <p:nvPr/>
        </p:nvCxnSpPr>
        <p:spPr>
          <a:xfrm rot="5400000">
            <a:off x="3080700" y="495300"/>
            <a:ext cx="368100" cy="33759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383" name="Google Shape;383;p31"/>
          <p:cNvCxnSpPr>
            <a:stCxn id="376" idx="2"/>
            <a:endCxn id="381" idx="0"/>
          </p:cNvCxnSpPr>
          <p:nvPr/>
        </p:nvCxnSpPr>
        <p:spPr>
          <a:xfrm flipH="1" rot="-5400000">
            <a:off x="6456600" y="495300"/>
            <a:ext cx="368100" cy="33759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384" name="Google Shape;384;p31"/>
          <p:cNvCxnSpPr>
            <a:stCxn id="376" idx="2"/>
            <a:endCxn id="378" idx="0"/>
          </p:cNvCxnSpPr>
          <p:nvPr/>
        </p:nvCxnSpPr>
        <p:spPr>
          <a:xfrm rot="5400000">
            <a:off x="3924600" y="1339200"/>
            <a:ext cx="368100" cy="16881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385" name="Google Shape;385;p31"/>
          <p:cNvCxnSpPr>
            <a:stCxn id="376" idx="2"/>
            <a:endCxn id="380" idx="0"/>
          </p:cNvCxnSpPr>
          <p:nvPr/>
        </p:nvCxnSpPr>
        <p:spPr>
          <a:xfrm flipH="1" rot="-5400000">
            <a:off x="5612700" y="1339200"/>
            <a:ext cx="368100" cy="16881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386" name="Google Shape;386;p31"/>
          <p:cNvCxnSpPr>
            <a:stCxn id="376" idx="2"/>
            <a:endCxn id="379" idx="0"/>
          </p:cNvCxnSpPr>
          <p:nvPr/>
        </p:nvCxnSpPr>
        <p:spPr>
          <a:xfrm flipH="1" rot="-5400000">
            <a:off x="4768950" y="2182950"/>
            <a:ext cx="368100" cy="6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387" name="Google Shape;387;p31"/>
          <p:cNvSpPr/>
          <p:nvPr/>
        </p:nvSpPr>
        <p:spPr>
          <a:xfrm>
            <a:off x="3760025" y="3275588"/>
            <a:ext cx="912600" cy="318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SMOTE</a:t>
            </a:r>
            <a:endParaRPr sz="1000"/>
          </a:p>
        </p:txBody>
      </p:sp>
      <p:sp>
        <p:nvSpPr>
          <p:cNvPr id="388" name="Google Shape;388;p31"/>
          <p:cNvSpPr/>
          <p:nvPr/>
        </p:nvSpPr>
        <p:spPr>
          <a:xfrm>
            <a:off x="890599" y="3539550"/>
            <a:ext cx="1017900" cy="318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Base Model</a:t>
            </a:r>
            <a:endParaRPr sz="1000"/>
          </a:p>
        </p:txBody>
      </p:sp>
      <p:sp>
        <p:nvSpPr>
          <p:cNvPr id="389" name="Google Shape;389;p31"/>
          <p:cNvSpPr/>
          <p:nvPr/>
        </p:nvSpPr>
        <p:spPr>
          <a:xfrm>
            <a:off x="2117500" y="3539550"/>
            <a:ext cx="912600" cy="318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weight_balance</a:t>
            </a:r>
            <a:endParaRPr sz="800"/>
          </a:p>
        </p:txBody>
      </p:sp>
      <p:sp>
        <p:nvSpPr>
          <p:cNvPr id="390" name="Google Shape;390;p31"/>
          <p:cNvSpPr/>
          <p:nvPr/>
        </p:nvSpPr>
        <p:spPr>
          <a:xfrm>
            <a:off x="3128100" y="3975725"/>
            <a:ext cx="912600" cy="3189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Randomized Search</a:t>
            </a:r>
            <a:endParaRPr sz="800"/>
          </a:p>
        </p:txBody>
      </p:sp>
      <p:sp>
        <p:nvSpPr>
          <p:cNvPr id="391" name="Google Shape;391;p31"/>
          <p:cNvSpPr/>
          <p:nvPr/>
        </p:nvSpPr>
        <p:spPr>
          <a:xfrm>
            <a:off x="4216450" y="3975725"/>
            <a:ext cx="912600" cy="3189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Feature Importance</a:t>
            </a:r>
            <a:endParaRPr sz="800"/>
          </a:p>
        </p:txBody>
      </p:sp>
      <p:sp>
        <p:nvSpPr>
          <p:cNvPr id="392" name="Google Shape;392;p31"/>
          <p:cNvSpPr/>
          <p:nvPr/>
        </p:nvSpPr>
        <p:spPr>
          <a:xfrm>
            <a:off x="4216450" y="4643925"/>
            <a:ext cx="912600" cy="31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Grid</a:t>
            </a:r>
            <a:r>
              <a:rPr lang="en" sz="800"/>
              <a:t> Search</a:t>
            </a:r>
            <a:endParaRPr sz="800"/>
          </a:p>
        </p:txBody>
      </p:sp>
      <p:cxnSp>
        <p:nvCxnSpPr>
          <p:cNvPr id="393" name="Google Shape;393;p31"/>
          <p:cNvCxnSpPr>
            <a:stCxn id="377" idx="2"/>
            <a:endCxn id="387" idx="0"/>
          </p:cNvCxnSpPr>
          <p:nvPr/>
        </p:nvCxnSpPr>
        <p:spPr>
          <a:xfrm flipH="1" rot="-5400000">
            <a:off x="2646850" y="1706100"/>
            <a:ext cx="499500" cy="2639700"/>
          </a:xfrm>
          <a:prstGeom prst="bentConnector3">
            <a:avLst>
              <a:gd fmla="val 49989" name="adj1"/>
            </a:avLst>
          </a:prstGeom>
          <a:noFill/>
          <a:ln cap="flat" cmpd="sng" w="9525">
            <a:solidFill>
              <a:schemeClr val="dk2"/>
            </a:solidFill>
            <a:prstDash val="solid"/>
            <a:round/>
            <a:headEnd len="med" w="med" type="none"/>
            <a:tailEnd len="med" w="med" type="none"/>
          </a:ln>
        </p:spPr>
      </p:cxnSp>
      <p:cxnSp>
        <p:nvCxnSpPr>
          <p:cNvPr id="394" name="Google Shape;394;p31"/>
          <p:cNvCxnSpPr>
            <a:stCxn id="378" idx="2"/>
            <a:endCxn id="387" idx="0"/>
          </p:cNvCxnSpPr>
          <p:nvPr/>
        </p:nvCxnSpPr>
        <p:spPr>
          <a:xfrm flipH="1" rot="-5400000">
            <a:off x="3490763" y="2550150"/>
            <a:ext cx="499500" cy="951600"/>
          </a:xfrm>
          <a:prstGeom prst="bentConnector3">
            <a:avLst>
              <a:gd fmla="val 49989" name="adj1"/>
            </a:avLst>
          </a:prstGeom>
          <a:noFill/>
          <a:ln cap="flat" cmpd="sng" w="9525">
            <a:solidFill>
              <a:schemeClr val="dk2"/>
            </a:solidFill>
            <a:prstDash val="solid"/>
            <a:round/>
            <a:headEnd len="med" w="med" type="none"/>
            <a:tailEnd len="med" w="med" type="none"/>
          </a:ln>
        </p:spPr>
      </p:cxnSp>
      <p:cxnSp>
        <p:nvCxnSpPr>
          <p:cNvPr id="395" name="Google Shape;395;p31"/>
          <p:cNvCxnSpPr>
            <a:stCxn id="379" idx="2"/>
            <a:endCxn id="387" idx="0"/>
          </p:cNvCxnSpPr>
          <p:nvPr/>
        </p:nvCxnSpPr>
        <p:spPr>
          <a:xfrm rot="5400000">
            <a:off x="4334700" y="2657700"/>
            <a:ext cx="499500" cy="736500"/>
          </a:xfrm>
          <a:prstGeom prst="bentConnector3">
            <a:avLst>
              <a:gd fmla="val 49989" name="adj1"/>
            </a:avLst>
          </a:prstGeom>
          <a:noFill/>
          <a:ln cap="flat" cmpd="sng" w="9525">
            <a:solidFill>
              <a:schemeClr val="dk2"/>
            </a:solidFill>
            <a:prstDash val="solid"/>
            <a:round/>
            <a:headEnd len="med" w="med" type="none"/>
            <a:tailEnd len="med" w="med" type="none"/>
          </a:ln>
        </p:spPr>
      </p:cxnSp>
      <p:cxnSp>
        <p:nvCxnSpPr>
          <p:cNvPr id="396" name="Google Shape;396;p31"/>
          <p:cNvCxnSpPr>
            <a:stCxn id="377" idx="1"/>
            <a:endCxn id="388" idx="0"/>
          </p:cNvCxnSpPr>
          <p:nvPr/>
        </p:nvCxnSpPr>
        <p:spPr>
          <a:xfrm>
            <a:off x="1036000" y="2571750"/>
            <a:ext cx="363600" cy="967800"/>
          </a:xfrm>
          <a:prstGeom prst="bentConnector4">
            <a:avLst>
              <a:gd fmla="val -34997" name="adj1"/>
              <a:gd fmla="val 60563" name="adj2"/>
            </a:avLst>
          </a:prstGeom>
          <a:noFill/>
          <a:ln cap="flat" cmpd="sng" w="9525">
            <a:solidFill>
              <a:schemeClr val="dk2"/>
            </a:solidFill>
            <a:prstDash val="solid"/>
            <a:round/>
            <a:headEnd len="med" w="med" type="none"/>
            <a:tailEnd len="med" w="med" type="none"/>
          </a:ln>
        </p:spPr>
      </p:cxnSp>
      <p:cxnSp>
        <p:nvCxnSpPr>
          <p:cNvPr id="397" name="Google Shape;397;p31"/>
          <p:cNvCxnSpPr>
            <a:stCxn id="377" idx="1"/>
            <a:endCxn id="389" idx="0"/>
          </p:cNvCxnSpPr>
          <p:nvPr/>
        </p:nvCxnSpPr>
        <p:spPr>
          <a:xfrm>
            <a:off x="1036000" y="2571750"/>
            <a:ext cx="1537800" cy="967800"/>
          </a:xfrm>
          <a:prstGeom prst="bentConnector4">
            <a:avLst>
              <a:gd fmla="val -8275" name="adj1"/>
              <a:gd fmla="val 60563" name="adj2"/>
            </a:avLst>
          </a:prstGeom>
          <a:noFill/>
          <a:ln cap="flat" cmpd="sng" w="9525">
            <a:solidFill>
              <a:schemeClr val="dk2"/>
            </a:solidFill>
            <a:prstDash val="solid"/>
            <a:round/>
            <a:headEnd len="med" w="med" type="none"/>
            <a:tailEnd len="med" w="med" type="none"/>
          </a:ln>
        </p:spPr>
      </p:cxnSp>
      <p:cxnSp>
        <p:nvCxnSpPr>
          <p:cNvPr id="398" name="Google Shape;398;p31"/>
          <p:cNvCxnSpPr>
            <a:stCxn id="387" idx="2"/>
            <a:endCxn id="390" idx="0"/>
          </p:cNvCxnSpPr>
          <p:nvPr/>
        </p:nvCxnSpPr>
        <p:spPr>
          <a:xfrm rot="5400000">
            <a:off x="3709775" y="3469238"/>
            <a:ext cx="381300" cy="631800"/>
          </a:xfrm>
          <a:prstGeom prst="bentConnector3">
            <a:avLst>
              <a:gd fmla="val 49992" name="adj1"/>
            </a:avLst>
          </a:prstGeom>
          <a:noFill/>
          <a:ln cap="flat" cmpd="sng" w="9525">
            <a:solidFill>
              <a:schemeClr val="dk2"/>
            </a:solidFill>
            <a:prstDash val="solid"/>
            <a:round/>
            <a:headEnd len="med" w="med" type="none"/>
            <a:tailEnd len="med" w="med" type="none"/>
          </a:ln>
        </p:spPr>
      </p:cxnSp>
      <p:cxnSp>
        <p:nvCxnSpPr>
          <p:cNvPr id="399" name="Google Shape;399;p31"/>
          <p:cNvCxnSpPr>
            <a:stCxn id="387" idx="2"/>
            <a:endCxn id="391" idx="0"/>
          </p:cNvCxnSpPr>
          <p:nvPr/>
        </p:nvCxnSpPr>
        <p:spPr>
          <a:xfrm flipH="1" rot="-5400000">
            <a:off x="4253825" y="3556988"/>
            <a:ext cx="381300" cy="456300"/>
          </a:xfrm>
          <a:prstGeom prst="bentConnector3">
            <a:avLst>
              <a:gd fmla="val 49992" name="adj1"/>
            </a:avLst>
          </a:prstGeom>
          <a:noFill/>
          <a:ln cap="flat" cmpd="sng" w="9525">
            <a:solidFill>
              <a:schemeClr val="dk2"/>
            </a:solidFill>
            <a:prstDash val="solid"/>
            <a:round/>
            <a:headEnd len="med" w="med" type="none"/>
            <a:tailEnd len="med" w="med" type="none"/>
          </a:ln>
        </p:spPr>
      </p:cxnSp>
      <p:cxnSp>
        <p:nvCxnSpPr>
          <p:cNvPr id="400" name="Google Shape;400;p31"/>
          <p:cNvCxnSpPr>
            <a:stCxn id="391" idx="2"/>
            <a:endCxn id="392" idx="0"/>
          </p:cNvCxnSpPr>
          <p:nvPr/>
        </p:nvCxnSpPr>
        <p:spPr>
          <a:xfrm flipH="1" rot="-5400000">
            <a:off x="4498450" y="4468925"/>
            <a:ext cx="349200" cy="600"/>
          </a:xfrm>
          <a:prstGeom prst="bentConnector3">
            <a:avLst>
              <a:gd fmla="val 50014" name="adj1"/>
            </a:avLst>
          </a:prstGeom>
          <a:noFill/>
          <a:ln cap="flat" cmpd="sng" w="9525">
            <a:solidFill>
              <a:schemeClr val="dk2"/>
            </a:solidFill>
            <a:prstDash val="solid"/>
            <a:round/>
            <a:headEnd len="med" w="med" type="none"/>
            <a:tailEnd len="med" w="med" type="none"/>
          </a:ln>
        </p:spPr>
      </p:cxnSp>
      <p:sp>
        <p:nvSpPr>
          <p:cNvPr id="401" name="Google Shape;401;p31"/>
          <p:cNvSpPr/>
          <p:nvPr/>
        </p:nvSpPr>
        <p:spPr>
          <a:xfrm>
            <a:off x="6679300" y="514175"/>
            <a:ext cx="2135400" cy="154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Dataset:</a:t>
            </a:r>
            <a:endParaRPr b="1" sz="800"/>
          </a:p>
          <a:p>
            <a:pPr indent="-279400" lvl="0" marL="457200" rtl="0" algn="l">
              <a:spcBef>
                <a:spcPts val="0"/>
              </a:spcBef>
              <a:spcAft>
                <a:spcPts val="0"/>
              </a:spcAft>
              <a:buSzPts val="800"/>
              <a:buChar char="●"/>
            </a:pPr>
            <a:r>
              <a:rPr b="1" lang="en" sz="800"/>
              <a:t>Unique Encounter</a:t>
            </a:r>
            <a:endParaRPr b="1" sz="800"/>
          </a:p>
          <a:p>
            <a:pPr indent="-279400" lvl="1" marL="914400" rtl="0" algn="l">
              <a:spcBef>
                <a:spcPts val="0"/>
              </a:spcBef>
              <a:spcAft>
                <a:spcPts val="0"/>
              </a:spcAft>
              <a:buSzPts val="800"/>
              <a:buChar char="○"/>
            </a:pPr>
            <a:r>
              <a:rPr lang="en" sz="800"/>
              <a:t>Split 70:30</a:t>
            </a:r>
            <a:endParaRPr sz="800"/>
          </a:p>
          <a:p>
            <a:pPr indent="-279400" lvl="1" marL="914400" rtl="0" algn="l">
              <a:spcBef>
                <a:spcPts val="0"/>
              </a:spcBef>
              <a:spcAft>
                <a:spcPts val="0"/>
              </a:spcAft>
              <a:buSzPts val="800"/>
              <a:buChar char="○"/>
            </a:pPr>
            <a:r>
              <a:rPr lang="en" sz="800"/>
              <a:t>Split 75:25</a:t>
            </a:r>
            <a:endParaRPr sz="800"/>
          </a:p>
          <a:p>
            <a:pPr indent="-279400" lvl="1" marL="914400" rtl="0" algn="l">
              <a:spcBef>
                <a:spcPts val="0"/>
              </a:spcBef>
              <a:spcAft>
                <a:spcPts val="0"/>
              </a:spcAft>
              <a:buSzPts val="800"/>
              <a:buChar char="○"/>
            </a:pPr>
            <a:r>
              <a:rPr lang="en" sz="800"/>
              <a:t>Split 80:20</a:t>
            </a:r>
            <a:endParaRPr sz="800"/>
          </a:p>
          <a:p>
            <a:pPr indent="-279400" lvl="1" marL="914400" rtl="0" algn="l">
              <a:spcBef>
                <a:spcPts val="0"/>
              </a:spcBef>
              <a:spcAft>
                <a:spcPts val="0"/>
              </a:spcAft>
              <a:buSzPts val="800"/>
              <a:buChar char="○"/>
            </a:pPr>
            <a:r>
              <a:rPr lang="en" sz="800"/>
              <a:t>Split 85:15</a:t>
            </a:r>
            <a:endParaRPr sz="800"/>
          </a:p>
          <a:p>
            <a:pPr indent="-279400" lvl="0" marL="457200" rtl="0" algn="l">
              <a:spcBef>
                <a:spcPts val="0"/>
              </a:spcBef>
              <a:spcAft>
                <a:spcPts val="0"/>
              </a:spcAft>
              <a:buSzPts val="800"/>
              <a:buChar char="●"/>
            </a:pPr>
            <a:r>
              <a:rPr b="1" lang="en" sz="800"/>
              <a:t>All Encounter</a:t>
            </a:r>
            <a:endParaRPr b="1" sz="800"/>
          </a:p>
          <a:p>
            <a:pPr indent="-279400" lvl="1" marL="914400" rtl="0" algn="l">
              <a:spcBef>
                <a:spcPts val="0"/>
              </a:spcBef>
              <a:spcAft>
                <a:spcPts val="0"/>
              </a:spcAft>
              <a:buSzPts val="800"/>
              <a:buChar char="○"/>
            </a:pPr>
            <a:r>
              <a:rPr lang="en" sz="800"/>
              <a:t>Split 70:30</a:t>
            </a:r>
            <a:endParaRPr sz="800"/>
          </a:p>
          <a:p>
            <a:pPr indent="-279400" lvl="1" marL="914400" rtl="0" algn="l">
              <a:spcBef>
                <a:spcPts val="0"/>
              </a:spcBef>
              <a:spcAft>
                <a:spcPts val="0"/>
              </a:spcAft>
              <a:buSzPts val="800"/>
              <a:buChar char="○"/>
            </a:pPr>
            <a:r>
              <a:rPr lang="en" sz="800"/>
              <a:t>Split 75:25</a:t>
            </a:r>
            <a:endParaRPr sz="800"/>
          </a:p>
          <a:p>
            <a:pPr indent="-279400" lvl="1" marL="914400" rtl="0" algn="l">
              <a:spcBef>
                <a:spcPts val="0"/>
              </a:spcBef>
              <a:spcAft>
                <a:spcPts val="0"/>
              </a:spcAft>
              <a:buSzPts val="800"/>
              <a:buChar char="○"/>
            </a:pPr>
            <a:r>
              <a:rPr lang="en" sz="800"/>
              <a:t>Split 80:20</a:t>
            </a:r>
            <a:endParaRPr sz="800"/>
          </a:p>
          <a:p>
            <a:pPr indent="-279400" lvl="1" marL="914400" rtl="0" algn="l">
              <a:spcBef>
                <a:spcPts val="0"/>
              </a:spcBef>
              <a:spcAft>
                <a:spcPts val="0"/>
              </a:spcAft>
              <a:buSzPts val="800"/>
              <a:buChar char="○"/>
            </a:pPr>
            <a:r>
              <a:rPr lang="en" sz="800"/>
              <a:t>Split 85:15</a:t>
            </a:r>
            <a:endParaRPr sz="800"/>
          </a:p>
        </p:txBody>
      </p:sp>
      <p:cxnSp>
        <p:nvCxnSpPr>
          <p:cNvPr id="402" name="Google Shape;402;p31"/>
          <p:cNvCxnSpPr>
            <a:endCxn id="376" idx="3"/>
          </p:cNvCxnSpPr>
          <p:nvPr/>
        </p:nvCxnSpPr>
        <p:spPr>
          <a:xfrm flipH="1">
            <a:off x="6070500" y="1304850"/>
            <a:ext cx="627000" cy="4899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403" name="Google Shape;403;p31"/>
          <p:cNvCxnSpPr>
            <a:endCxn id="376" idx="3"/>
          </p:cNvCxnSpPr>
          <p:nvPr/>
        </p:nvCxnSpPr>
        <p:spPr>
          <a:xfrm rot="10800000">
            <a:off x="6070500" y="1794750"/>
            <a:ext cx="336300" cy="900"/>
          </a:xfrm>
          <a:prstGeom prst="straightConnector1">
            <a:avLst/>
          </a:prstGeom>
          <a:noFill/>
          <a:ln cap="flat" cmpd="sng" w="9525">
            <a:solidFill>
              <a:schemeClr val="dk2"/>
            </a:solidFill>
            <a:prstDash val="solid"/>
            <a:round/>
            <a:headEnd len="med" w="med" type="none"/>
            <a:tailEnd len="med" w="med" type="triangle"/>
          </a:ln>
        </p:spPr>
      </p:cxnSp>
      <p:sp>
        <p:nvSpPr>
          <p:cNvPr id="404" name="Google Shape;404;p31"/>
          <p:cNvSpPr txBox="1"/>
          <p:nvPr/>
        </p:nvSpPr>
        <p:spPr>
          <a:xfrm>
            <a:off x="3697800" y="2980895"/>
            <a:ext cx="912600" cy="4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latin typeface="Lato"/>
                <a:ea typeface="Lato"/>
                <a:cs typeface="Lato"/>
                <a:sym typeface="Lato"/>
              </a:rPr>
              <a:t>Balancing </a:t>
            </a:r>
            <a:endParaRPr b="1" sz="600">
              <a:latin typeface="Lato"/>
              <a:ea typeface="Lato"/>
              <a:cs typeface="Lato"/>
              <a:sym typeface="Lato"/>
            </a:endParaRPr>
          </a:p>
          <a:p>
            <a:pPr indent="0" lvl="0" marL="0" rtl="0" algn="l">
              <a:spcBef>
                <a:spcPts val="0"/>
              </a:spcBef>
              <a:spcAft>
                <a:spcPts val="0"/>
              </a:spcAft>
              <a:buNone/>
            </a:pPr>
            <a:r>
              <a:rPr b="1" lang="en" sz="600">
                <a:latin typeface="Lato"/>
                <a:ea typeface="Lato"/>
                <a:cs typeface="Lato"/>
                <a:sym typeface="Lato"/>
              </a:rPr>
              <a:t>Technique</a:t>
            </a:r>
            <a:endParaRPr b="1" sz="600">
              <a:latin typeface="Lato"/>
              <a:ea typeface="Lato"/>
              <a:cs typeface="Lato"/>
              <a:sym typeface="Lato"/>
            </a:endParaRPr>
          </a:p>
        </p:txBody>
      </p:sp>
      <p:sp>
        <p:nvSpPr>
          <p:cNvPr id="405" name="Google Shape;405;p31"/>
          <p:cNvSpPr txBox="1"/>
          <p:nvPr/>
        </p:nvSpPr>
        <p:spPr>
          <a:xfrm>
            <a:off x="3030100" y="3684595"/>
            <a:ext cx="912600" cy="4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latin typeface="Lato"/>
                <a:ea typeface="Lato"/>
                <a:cs typeface="Lato"/>
                <a:sym typeface="Lato"/>
              </a:rPr>
              <a:t>Parameter Optimization</a:t>
            </a:r>
            <a:endParaRPr b="1" sz="600">
              <a:latin typeface="Lato"/>
              <a:ea typeface="Lato"/>
              <a:cs typeface="Lato"/>
              <a:sym typeface="Lato"/>
            </a:endParaRPr>
          </a:p>
        </p:txBody>
      </p:sp>
      <p:sp>
        <p:nvSpPr>
          <p:cNvPr id="406" name="Google Shape;406;p31"/>
          <p:cNvSpPr txBox="1"/>
          <p:nvPr/>
        </p:nvSpPr>
        <p:spPr>
          <a:xfrm>
            <a:off x="4115700" y="4335145"/>
            <a:ext cx="912600" cy="4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latin typeface="Lato"/>
                <a:ea typeface="Lato"/>
                <a:cs typeface="Lato"/>
                <a:sym typeface="Lato"/>
              </a:rPr>
              <a:t>Parameter Optimization</a:t>
            </a:r>
            <a:endParaRPr b="1" sz="600">
              <a:latin typeface="Lato"/>
              <a:ea typeface="Lato"/>
              <a:cs typeface="Lato"/>
              <a:sym typeface="Lato"/>
            </a:endParaRPr>
          </a:p>
        </p:txBody>
      </p:sp>
      <p:sp>
        <p:nvSpPr>
          <p:cNvPr id="407" name="Google Shape;407;p31"/>
          <p:cNvSpPr/>
          <p:nvPr/>
        </p:nvSpPr>
        <p:spPr>
          <a:xfrm>
            <a:off x="6908600" y="3242913"/>
            <a:ext cx="912600" cy="318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SMOTE</a:t>
            </a:r>
            <a:endParaRPr sz="1000"/>
          </a:p>
        </p:txBody>
      </p:sp>
      <p:sp>
        <p:nvSpPr>
          <p:cNvPr id="408" name="Google Shape;408;p31"/>
          <p:cNvSpPr txBox="1"/>
          <p:nvPr/>
        </p:nvSpPr>
        <p:spPr>
          <a:xfrm>
            <a:off x="6786725" y="2964558"/>
            <a:ext cx="912600" cy="4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latin typeface="Lato"/>
                <a:ea typeface="Lato"/>
                <a:cs typeface="Lato"/>
                <a:sym typeface="Lato"/>
              </a:rPr>
              <a:t>Balancing </a:t>
            </a:r>
            <a:endParaRPr b="1" sz="600">
              <a:latin typeface="Lato"/>
              <a:ea typeface="Lato"/>
              <a:cs typeface="Lato"/>
              <a:sym typeface="Lato"/>
            </a:endParaRPr>
          </a:p>
          <a:p>
            <a:pPr indent="0" lvl="0" marL="0" rtl="0" algn="l">
              <a:spcBef>
                <a:spcPts val="0"/>
              </a:spcBef>
              <a:spcAft>
                <a:spcPts val="0"/>
              </a:spcAft>
              <a:buNone/>
            </a:pPr>
            <a:r>
              <a:rPr b="1" lang="en" sz="600">
                <a:latin typeface="Lato"/>
                <a:ea typeface="Lato"/>
                <a:cs typeface="Lato"/>
                <a:sym typeface="Lato"/>
              </a:rPr>
              <a:t>Technique</a:t>
            </a:r>
            <a:endParaRPr b="1" sz="600">
              <a:latin typeface="Lato"/>
              <a:ea typeface="Lato"/>
              <a:cs typeface="Lato"/>
              <a:sym typeface="Lato"/>
            </a:endParaRPr>
          </a:p>
        </p:txBody>
      </p:sp>
      <p:cxnSp>
        <p:nvCxnSpPr>
          <p:cNvPr id="409" name="Google Shape;409;p31"/>
          <p:cNvCxnSpPr>
            <a:stCxn id="380" idx="2"/>
            <a:endCxn id="407" idx="0"/>
          </p:cNvCxnSpPr>
          <p:nvPr/>
        </p:nvCxnSpPr>
        <p:spPr>
          <a:xfrm flipH="1" rot="-5400000">
            <a:off x="6769375" y="2647500"/>
            <a:ext cx="466800" cy="724200"/>
          </a:xfrm>
          <a:prstGeom prst="bentConnector3">
            <a:avLst>
              <a:gd fmla="val 49991" name="adj1"/>
            </a:avLst>
          </a:prstGeom>
          <a:noFill/>
          <a:ln cap="flat" cmpd="sng" w="9525">
            <a:solidFill>
              <a:schemeClr val="dk2"/>
            </a:solidFill>
            <a:prstDash val="solid"/>
            <a:round/>
            <a:headEnd len="med" w="med" type="none"/>
            <a:tailEnd len="med" w="med" type="none"/>
          </a:ln>
        </p:spPr>
      </p:cxnSp>
      <p:cxnSp>
        <p:nvCxnSpPr>
          <p:cNvPr id="410" name="Google Shape;410;p31"/>
          <p:cNvCxnSpPr>
            <a:stCxn id="381" idx="2"/>
            <a:endCxn id="407" idx="0"/>
          </p:cNvCxnSpPr>
          <p:nvPr/>
        </p:nvCxnSpPr>
        <p:spPr>
          <a:xfrm rot="5400000">
            <a:off x="7613300" y="2527650"/>
            <a:ext cx="466800" cy="963900"/>
          </a:xfrm>
          <a:prstGeom prst="bentConnector3">
            <a:avLst>
              <a:gd fmla="val 49991" name="adj1"/>
            </a:avLst>
          </a:prstGeom>
          <a:noFill/>
          <a:ln cap="flat" cmpd="sng" w="9525">
            <a:solidFill>
              <a:schemeClr val="dk2"/>
            </a:solidFill>
            <a:prstDash val="solid"/>
            <a:round/>
            <a:headEnd len="med" w="med" type="none"/>
            <a:tailEnd len="med" w="med" type="none"/>
          </a:ln>
        </p:spPr>
      </p:cxnSp>
      <p:sp>
        <p:nvSpPr>
          <p:cNvPr id="411" name="Google Shape;411;p31"/>
          <p:cNvSpPr/>
          <p:nvPr/>
        </p:nvSpPr>
        <p:spPr>
          <a:xfrm>
            <a:off x="6908600" y="3903850"/>
            <a:ext cx="912600" cy="3189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Parameter Tuning</a:t>
            </a:r>
            <a:endParaRPr sz="800"/>
          </a:p>
        </p:txBody>
      </p:sp>
      <p:sp>
        <p:nvSpPr>
          <p:cNvPr id="412" name="Google Shape;412;p31"/>
          <p:cNvSpPr/>
          <p:nvPr/>
        </p:nvSpPr>
        <p:spPr>
          <a:xfrm>
            <a:off x="6908600" y="4564775"/>
            <a:ext cx="912600" cy="3189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Feature Importance</a:t>
            </a:r>
            <a:endParaRPr sz="800"/>
          </a:p>
        </p:txBody>
      </p:sp>
      <p:cxnSp>
        <p:nvCxnSpPr>
          <p:cNvPr id="413" name="Google Shape;413;p31"/>
          <p:cNvCxnSpPr>
            <a:stCxn id="407" idx="2"/>
            <a:endCxn id="411" idx="0"/>
          </p:cNvCxnSpPr>
          <p:nvPr/>
        </p:nvCxnSpPr>
        <p:spPr>
          <a:xfrm flipH="1" rot="-5400000">
            <a:off x="7194200" y="3732513"/>
            <a:ext cx="342000" cy="600"/>
          </a:xfrm>
          <a:prstGeom prst="bentConnector3">
            <a:avLst>
              <a:gd fmla="val 50005" name="adj1"/>
            </a:avLst>
          </a:prstGeom>
          <a:noFill/>
          <a:ln cap="flat" cmpd="sng" w="9525">
            <a:solidFill>
              <a:schemeClr val="dk2"/>
            </a:solidFill>
            <a:prstDash val="solid"/>
            <a:round/>
            <a:headEnd len="med" w="med" type="none"/>
            <a:tailEnd len="med" w="med" type="none"/>
          </a:ln>
        </p:spPr>
      </p:cxnSp>
      <p:cxnSp>
        <p:nvCxnSpPr>
          <p:cNvPr id="414" name="Google Shape;414;p31"/>
          <p:cNvCxnSpPr>
            <a:stCxn id="411" idx="2"/>
            <a:endCxn id="412" idx="0"/>
          </p:cNvCxnSpPr>
          <p:nvPr/>
        </p:nvCxnSpPr>
        <p:spPr>
          <a:xfrm flipH="1" rot="-5400000">
            <a:off x="7194200" y="4393450"/>
            <a:ext cx="342000" cy="600"/>
          </a:xfrm>
          <a:prstGeom prst="bentConnector3">
            <a:avLst>
              <a:gd fmla="val 50004"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4"/>
          <p:cNvSpPr txBox="1"/>
          <p:nvPr>
            <p:ph type="title"/>
          </p:nvPr>
        </p:nvSpPr>
        <p:spPr>
          <a:xfrm>
            <a:off x="468075" y="5577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a:t>
            </a:r>
            <a:endParaRPr/>
          </a:p>
        </p:txBody>
      </p:sp>
      <p:pic>
        <p:nvPicPr>
          <p:cNvPr id="95" name="Google Shape;95;p14"/>
          <p:cNvPicPr preferRelativeResize="0"/>
          <p:nvPr/>
        </p:nvPicPr>
        <p:blipFill rotWithShape="1">
          <a:blip r:embed="rId3">
            <a:alphaModFix amt="74000"/>
          </a:blip>
          <a:srcRect b="0" l="0" r="48325" t="0"/>
          <a:stretch/>
        </p:blipFill>
        <p:spPr>
          <a:xfrm>
            <a:off x="5645675" y="610175"/>
            <a:ext cx="3323651" cy="4420299"/>
          </a:xfrm>
          <a:prstGeom prst="rect">
            <a:avLst/>
          </a:prstGeom>
          <a:noFill/>
          <a:ln>
            <a:noFill/>
          </a:ln>
        </p:spPr>
      </p:pic>
      <p:grpSp>
        <p:nvGrpSpPr>
          <p:cNvPr id="96" name="Google Shape;96;p14"/>
          <p:cNvGrpSpPr/>
          <p:nvPr/>
        </p:nvGrpSpPr>
        <p:grpSpPr>
          <a:xfrm>
            <a:off x="93150" y="1092981"/>
            <a:ext cx="5308963" cy="3869761"/>
            <a:chOff x="6212549" y="1304871"/>
            <a:chExt cx="2632500" cy="3416404"/>
          </a:xfrm>
        </p:grpSpPr>
        <p:sp>
          <p:nvSpPr>
            <p:cNvPr id="97" name="Google Shape;97;p14"/>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txBox="1"/>
            <p:nvPr/>
          </p:nvSpPr>
          <p:spPr>
            <a:xfrm>
              <a:off x="6212549" y="1304871"/>
              <a:ext cx="2632500" cy="21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14"/>
          <p:cNvSpPr txBox="1"/>
          <p:nvPr>
            <p:ph idx="4294967295" type="body"/>
          </p:nvPr>
        </p:nvSpPr>
        <p:spPr>
          <a:xfrm>
            <a:off x="209425" y="1368075"/>
            <a:ext cx="5192700" cy="351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Introduction</a:t>
            </a:r>
            <a:endParaRPr sz="1400"/>
          </a:p>
          <a:p>
            <a:pPr indent="-317500" lvl="1" marL="914400" rtl="0" algn="l">
              <a:spcBef>
                <a:spcPts val="0"/>
              </a:spcBef>
              <a:spcAft>
                <a:spcPts val="0"/>
              </a:spcAft>
              <a:buSzPts val="1400"/>
              <a:buChar char="○"/>
            </a:pPr>
            <a:r>
              <a:rPr lang="en" sz="1400"/>
              <a:t>Background</a:t>
            </a:r>
            <a:endParaRPr sz="1400"/>
          </a:p>
          <a:p>
            <a:pPr indent="-317500" lvl="2" marL="1371600" rtl="0" algn="l">
              <a:spcBef>
                <a:spcPts val="0"/>
              </a:spcBef>
              <a:spcAft>
                <a:spcPts val="0"/>
              </a:spcAft>
              <a:buSzPts val="1400"/>
              <a:buChar char="■"/>
            </a:pPr>
            <a:r>
              <a:rPr lang="en" sz="1400"/>
              <a:t>Objectives</a:t>
            </a:r>
            <a:endParaRPr sz="1400"/>
          </a:p>
          <a:p>
            <a:pPr indent="-317500" lvl="2" marL="1371600" rtl="0" algn="l">
              <a:spcBef>
                <a:spcPts val="0"/>
              </a:spcBef>
              <a:spcAft>
                <a:spcPts val="0"/>
              </a:spcAft>
              <a:buSzPts val="1400"/>
              <a:buChar char="■"/>
            </a:pPr>
            <a:r>
              <a:rPr lang="en" sz="1400"/>
              <a:t>Timeline</a:t>
            </a:r>
            <a:endParaRPr sz="1400"/>
          </a:p>
          <a:p>
            <a:pPr indent="-317500" lvl="1" marL="914400" rtl="0" algn="l">
              <a:spcBef>
                <a:spcPts val="0"/>
              </a:spcBef>
              <a:spcAft>
                <a:spcPts val="0"/>
              </a:spcAft>
              <a:buSzPts val="1400"/>
              <a:buChar char="○"/>
            </a:pPr>
            <a:r>
              <a:rPr lang="en" sz="1400"/>
              <a:t>Methodology</a:t>
            </a:r>
            <a:endParaRPr sz="1400"/>
          </a:p>
          <a:p>
            <a:pPr indent="-317500" lvl="2" marL="1371600" rtl="0" algn="l">
              <a:spcBef>
                <a:spcPts val="0"/>
              </a:spcBef>
              <a:spcAft>
                <a:spcPts val="0"/>
              </a:spcAft>
              <a:buSzPts val="1400"/>
              <a:buChar char="■"/>
            </a:pPr>
            <a:r>
              <a:rPr lang="en" sz="1400"/>
              <a:t>Data </a:t>
            </a:r>
            <a:r>
              <a:rPr lang="en" sz="1400"/>
              <a:t>Preprocessing</a:t>
            </a:r>
            <a:endParaRPr sz="1400"/>
          </a:p>
          <a:p>
            <a:pPr indent="-317500" lvl="2" marL="1371600" rtl="0" algn="l">
              <a:spcBef>
                <a:spcPts val="0"/>
              </a:spcBef>
              <a:spcAft>
                <a:spcPts val="0"/>
              </a:spcAft>
              <a:buSzPts val="1400"/>
              <a:buChar char="■"/>
            </a:pPr>
            <a:r>
              <a:rPr lang="en" sz="1400"/>
              <a:t>Method and Modeling</a:t>
            </a:r>
            <a:endParaRPr sz="1400"/>
          </a:p>
          <a:p>
            <a:pPr indent="-317500" lvl="0" marL="457200" rtl="0" algn="l">
              <a:spcBef>
                <a:spcPts val="0"/>
              </a:spcBef>
              <a:spcAft>
                <a:spcPts val="0"/>
              </a:spcAft>
              <a:buSzPts val="1400"/>
              <a:buChar char="●"/>
            </a:pPr>
            <a:r>
              <a:rPr lang="en" sz="1400"/>
              <a:t>Result &amp; Discussion</a:t>
            </a:r>
            <a:endParaRPr sz="1400"/>
          </a:p>
          <a:p>
            <a:pPr indent="-317500" lvl="1" marL="914400" rtl="0" algn="l">
              <a:spcBef>
                <a:spcPts val="0"/>
              </a:spcBef>
              <a:spcAft>
                <a:spcPts val="0"/>
              </a:spcAft>
              <a:buSzPts val="1400"/>
              <a:buChar char="○"/>
            </a:pPr>
            <a:r>
              <a:rPr lang="en" sz="1400"/>
              <a:t>Exploratory Data Analysis</a:t>
            </a:r>
            <a:endParaRPr sz="1400"/>
          </a:p>
          <a:p>
            <a:pPr indent="-317500" lvl="1" marL="914400" rtl="0" algn="l">
              <a:spcBef>
                <a:spcPts val="0"/>
              </a:spcBef>
              <a:spcAft>
                <a:spcPts val="0"/>
              </a:spcAft>
              <a:buSzPts val="1400"/>
              <a:buChar char="○"/>
            </a:pPr>
            <a:r>
              <a:rPr lang="en" sz="1400"/>
              <a:t>Modeling</a:t>
            </a:r>
            <a:endParaRPr sz="1400"/>
          </a:p>
          <a:p>
            <a:pPr indent="-317500" lvl="1" marL="914400" rtl="0" algn="l">
              <a:spcBef>
                <a:spcPts val="0"/>
              </a:spcBef>
              <a:spcAft>
                <a:spcPts val="0"/>
              </a:spcAft>
              <a:buSzPts val="1400"/>
              <a:buChar char="○"/>
            </a:pPr>
            <a:r>
              <a:rPr lang="en" sz="1400"/>
              <a:t>Lift Analysis</a:t>
            </a:r>
            <a:endParaRPr sz="1400"/>
          </a:p>
          <a:p>
            <a:pPr indent="-317500" lvl="1" marL="914400" rtl="0" algn="l">
              <a:spcBef>
                <a:spcPts val="0"/>
              </a:spcBef>
              <a:spcAft>
                <a:spcPts val="0"/>
              </a:spcAft>
              <a:buSzPts val="1400"/>
              <a:buChar char="○"/>
            </a:pPr>
            <a:r>
              <a:rPr lang="en" sz="1400"/>
              <a:t>Financial Data</a:t>
            </a:r>
            <a:endParaRPr sz="1400"/>
          </a:p>
          <a:p>
            <a:pPr indent="-317500" lvl="0" marL="457200" rtl="0" algn="l">
              <a:spcBef>
                <a:spcPts val="0"/>
              </a:spcBef>
              <a:spcAft>
                <a:spcPts val="0"/>
              </a:spcAft>
              <a:buSzPts val="1400"/>
              <a:buChar char="●"/>
            </a:pPr>
            <a:r>
              <a:rPr lang="en" sz="1400"/>
              <a:t>Summary</a:t>
            </a:r>
            <a:endParaRPr sz="1400"/>
          </a:p>
          <a:p>
            <a:pPr indent="-317500" lvl="0" marL="457200" rtl="0" algn="l">
              <a:spcBef>
                <a:spcPts val="0"/>
              </a:spcBef>
              <a:spcAft>
                <a:spcPts val="0"/>
              </a:spcAft>
              <a:buSzPts val="1400"/>
              <a:buChar char="●"/>
            </a:pPr>
            <a:r>
              <a:rPr lang="en" sz="1400"/>
              <a:t>Future Work</a:t>
            </a:r>
            <a:endParaRPr sz="1400"/>
          </a:p>
        </p:txBody>
      </p:sp>
      <p:pic>
        <p:nvPicPr>
          <p:cNvPr id="100" name="Google Shape;100;p14"/>
          <p:cNvPicPr preferRelativeResize="0"/>
          <p:nvPr/>
        </p:nvPicPr>
        <p:blipFill>
          <a:blip r:embed="rId4">
            <a:alphaModFix/>
          </a:blip>
          <a:stretch>
            <a:fillRect/>
          </a:stretch>
        </p:blipFill>
        <p:spPr>
          <a:xfrm>
            <a:off x="5583875" y="557775"/>
            <a:ext cx="2076700" cy="1536749"/>
          </a:xfrm>
          <a:prstGeom prst="rect">
            <a:avLst/>
          </a:prstGeom>
          <a:noFill/>
          <a:ln>
            <a:noFill/>
          </a:ln>
        </p:spPr>
      </p:pic>
      <p:pic>
        <p:nvPicPr>
          <p:cNvPr id="101" name="Google Shape;101;p14"/>
          <p:cNvPicPr preferRelativeResize="0"/>
          <p:nvPr/>
        </p:nvPicPr>
        <p:blipFill>
          <a:blip r:embed="rId4">
            <a:alphaModFix/>
          </a:blip>
          <a:stretch>
            <a:fillRect/>
          </a:stretch>
        </p:blipFill>
        <p:spPr>
          <a:xfrm rot="10800000">
            <a:off x="7067300" y="3606750"/>
            <a:ext cx="2076700" cy="15367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32"/>
          <p:cNvSpPr/>
          <p:nvPr/>
        </p:nvSpPr>
        <p:spPr>
          <a:xfrm>
            <a:off x="4654725" y="1410700"/>
            <a:ext cx="4329000" cy="3471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2"/>
          <p:cNvSpPr txBox="1"/>
          <p:nvPr>
            <p:ph type="title"/>
          </p:nvPr>
        </p:nvSpPr>
        <p:spPr>
          <a:xfrm>
            <a:off x="736875" y="554325"/>
            <a:ext cx="3667800" cy="5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Modeling</a:t>
            </a:r>
            <a:endParaRPr/>
          </a:p>
        </p:txBody>
      </p:sp>
      <p:grpSp>
        <p:nvGrpSpPr>
          <p:cNvPr id="421" name="Google Shape;421;p32"/>
          <p:cNvGrpSpPr/>
          <p:nvPr/>
        </p:nvGrpSpPr>
        <p:grpSpPr>
          <a:xfrm>
            <a:off x="139375" y="1381489"/>
            <a:ext cx="4328883" cy="3471404"/>
            <a:chOff x="6212544" y="1304875"/>
            <a:chExt cx="2632500" cy="3416400"/>
          </a:xfrm>
        </p:grpSpPr>
        <p:sp>
          <p:nvSpPr>
            <p:cNvPr id="422" name="Google Shape;422;p32"/>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2"/>
            <p:cNvSpPr txBox="1"/>
            <p:nvPr/>
          </p:nvSpPr>
          <p:spPr>
            <a:xfrm>
              <a:off x="6212544" y="1304889"/>
              <a:ext cx="2632500" cy="579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32"/>
          <p:cNvSpPr txBox="1"/>
          <p:nvPr>
            <p:ph idx="2" type="body"/>
          </p:nvPr>
        </p:nvSpPr>
        <p:spPr>
          <a:xfrm>
            <a:off x="416671" y="1449700"/>
            <a:ext cx="37743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Logistic Regression</a:t>
            </a:r>
            <a:endParaRPr b="1" sz="1800">
              <a:solidFill>
                <a:schemeClr val="lt1"/>
              </a:solidFill>
            </a:endParaRPr>
          </a:p>
        </p:txBody>
      </p:sp>
      <p:sp>
        <p:nvSpPr>
          <p:cNvPr id="425" name="Google Shape;425;p32"/>
          <p:cNvSpPr txBox="1"/>
          <p:nvPr>
            <p:ph idx="2" type="body"/>
          </p:nvPr>
        </p:nvSpPr>
        <p:spPr>
          <a:xfrm>
            <a:off x="139325" y="1995425"/>
            <a:ext cx="4329000" cy="2586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t>Logistic Regression</a:t>
            </a:r>
            <a:r>
              <a:rPr lang="en" sz="1600"/>
              <a:t> - Classifier</a:t>
            </a:r>
            <a:endParaRPr sz="1600"/>
          </a:p>
          <a:p>
            <a:pPr indent="-317500" lvl="0" marL="457200" rtl="0" algn="l">
              <a:lnSpc>
                <a:spcPct val="115000"/>
              </a:lnSpc>
              <a:spcBef>
                <a:spcPts val="1600"/>
              </a:spcBef>
              <a:spcAft>
                <a:spcPts val="0"/>
              </a:spcAft>
              <a:buSzPts val="1400"/>
              <a:buChar char="●"/>
            </a:pPr>
            <a:r>
              <a:rPr lang="en" sz="1400"/>
              <a:t>Output as a sigmoid function for binary </a:t>
            </a:r>
            <a:r>
              <a:rPr lang="en" sz="1400"/>
              <a:t>logistic</a:t>
            </a:r>
            <a:r>
              <a:rPr lang="en" sz="1400"/>
              <a:t> regression</a:t>
            </a:r>
            <a:endParaRPr sz="1400"/>
          </a:p>
          <a:p>
            <a:pPr indent="-317500" lvl="0" marL="457200" rtl="0" algn="l">
              <a:lnSpc>
                <a:spcPct val="115000"/>
              </a:lnSpc>
              <a:spcBef>
                <a:spcPts val="0"/>
              </a:spcBef>
              <a:spcAft>
                <a:spcPts val="0"/>
              </a:spcAft>
              <a:buSzPts val="1400"/>
              <a:buChar char="●"/>
            </a:pPr>
            <a:r>
              <a:rPr lang="en" sz="1400"/>
              <a:t>Computationally inexpensive</a:t>
            </a:r>
            <a:endParaRPr sz="1400"/>
          </a:p>
          <a:p>
            <a:pPr indent="-317500" lvl="0" marL="457200" rtl="0" algn="l">
              <a:lnSpc>
                <a:spcPct val="115000"/>
              </a:lnSpc>
              <a:spcBef>
                <a:spcPts val="0"/>
              </a:spcBef>
              <a:spcAft>
                <a:spcPts val="0"/>
              </a:spcAft>
              <a:buSzPts val="1400"/>
              <a:buChar char="●"/>
            </a:pPr>
            <a:r>
              <a:rPr lang="en" sz="1400"/>
              <a:t>AUC and FPR will serve as benchmark</a:t>
            </a:r>
            <a:endParaRPr sz="1400"/>
          </a:p>
        </p:txBody>
      </p:sp>
      <p:sp>
        <p:nvSpPr>
          <p:cNvPr id="426" name="Google Shape;426;p32"/>
          <p:cNvSpPr txBox="1"/>
          <p:nvPr>
            <p:ph idx="2" type="body"/>
          </p:nvPr>
        </p:nvSpPr>
        <p:spPr>
          <a:xfrm>
            <a:off x="4665975" y="1410700"/>
            <a:ext cx="4306500" cy="539400"/>
          </a:xfrm>
          <a:prstGeom prst="rect">
            <a:avLst/>
          </a:prstGeom>
          <a:solidFill>
            <a:schemeClr val="dk1"/>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Tree Based Models</a:t>
            </a:r>
            <a:endParaRPr b="1" sz="1800">
              <a:solidFill>
                <a:schemeClr val="lt1"/>
              </a:solidFill>
            </a:endParaRPr>
          </a:p>
        </p:txBody>
      </p:sp>
      <p:sp>
        <p:nvSpPr>
          <p:cNvPr id="427" name="Google Shape;427;p32"/>
          <p:cNvSpPr txBox="1"/>
          <p:nvPr>
            <p:ph idx="2" type="body"/>
          </p:nvPr>
        </p:nvSpPr>
        <p:spPr>
          <a:xfrm>
            <a:off x="4654725" y="1949975"/>
            <a:ext cx="4329000" cy="293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Decision Trees and Random Forest</a:t>
            </a:r>
            <a:endParaRPr b="1" sz="1600"/>
          </a:p>
          <a:p>
            <a:pPr indent="-317500" lvl="0" marL="457200" rtl="0" algn="l">
              <a:spcBef>
                <a:spcPts val="1600"/>
              </a:spcBef>
              <a:spcAft>
                <a:spcPts val="0"/>
              </a:spcAft>
              <a:buSzPts val="1400"/>
              <a:buChar char="●"/>
            </a:pPr>
            <a:r>
              <a:rPr lang="en" sz="1400"/>
              <a:t>Handles qualitative predictor without need for dummy variable</a:t>
            </a:r>
            <a:endParaRPr sz="1400"/>
          </a:p>
          <a:p>
            <a:pPr indent="-317500" lvl="0" marL="457200" rtl="0" algn="l">
              <a:spcBef>
                <a:spcPts val="0"/>
              </a:spcBef>
              <a:spcAft>
                <a:spcPts val="0"/>
              </a:spcAft>
              <a:buSzPts val="1400"/>
              <a:buChar char="●"/>
            </a:pPr>
            <a:r>
              <a:rPr lang="en" sz="1400"/>
              <a:t>Missing values are acceptable</a:t>
            </a:r>
            <a:endParaRPr sz="1400"/>
          </a:p>
          <a:p>
            <a:pPr indent="-317500" lvl="0" marL="457200" rtl="0" algn="l">
              <a:spcBef>
                <a:spcPts val="0"/>
              </a:spcBef>
              <a:spcAft>
                <a:spcPts val="0"/>
              </a:spcAft>
              <a:buSzPts val="1400"/>
              <a:buChar char="●"/>
            </a:pPr>
            <a:r>
              <a:rPr lang="en" sz="1400"/>
              <a:t>Simple and easy to interpret than high complexity models.</a:t>
            </a:r>
            <a:endParaRPr sz="1400"/>
          </a:p>
          <a:p>
            <a:pPr indent="-317500" lvl="0" marL="457200" rtl="0" algn="l">
              <a:spcBef>
                <a:spcPts val="0"/>
              </a:spcBef>
              <a:spcAft>
                <a:spcPts val="0"/>
              </a:spcAft>
              <a:buSzPts val="1400"/>
              <a:buChar char="●"/>
            </a:pPr>
            <a:r>
              <a:rPr lang="en" sz="1400"/>
              <a:t>Suitable for categorical variables</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33"/>
          <p:cNvSpPr txBox="1"/>
          <p:nvPr>
            <p:ph type="title"/>
          </p:nvPr>
        </p:nvSpPr>
        <p:spPr>
          <a:xfrm>
            <a:off x="727800" y="5836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Modeling </a:t>
            </a:r>
            <a:endParaRPr/>
          </a:p>
        </p:txBody>
      </p:sp>
      <p:sp>
        <p:nvSpPr>
          <p:cNvPr id="433" name="Google Shape;433;p33"/>
          <p:cNvSpPr/>
          <p:nvPr/>
        </p:nvSpPr>
        <p:spPr>
          <a:xfrm>
            <a:off x="302550" y="1335925"/>
            <a:ext cx="8622900" cy="3598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Derived from gradient boosting framework, but improved efficiency with:</a:t>
            </a:r>
            <a:endParaRPr sz="1800">
              <a:solidFill>
                <a:schemeClr val="accent1"/>
              </a:solidFill>
              <a:latin typeface="Lato"/>
              <a:ea typeface="Lato"/>
              <a:cs typeface="Lato"/>
              <a:sym typeface="Lato"/>
            </a:endParaRPr>
          </a:p>
          <a:p>
            <a:pPr indent="-317500" lvl="1" marL="914400" rtl="0" algn="l">
              <a:lnSpc>
                <a:spcPct val="115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Parallelization - parallel tree building instead of sequential</a:t>
            </a:r>
            <a:endParaRPr>
              <a:solidFill>
                <a:schemeClr val="accent1"/>
              </a:solidFill>
              <a:latin typeface="Lato"/>
              <a:ea typeface="Lato"/>
              <a:cs typeface="Lato"/>
              <a:sym typeface="Lato"/>
            </a:endParaRPr>
          </a:p>
          <a:p>
            <a:pPr indent="-317500" lvl="1" marL="914400" rtl="0" algn="l">
              <a:lnSpc>
                <a:spcPct val="115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Hardware - allocate internal buffer for more efficient hardware utilization</a:t>
            </a:r>
            <a:endParaRPr>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t/>
            </a:r>
            <a:endParaRPr sz="200">
              <a:solidFill>
                <a:schemeClr val="accent1"/>
              </a:solidFill>
              <a:latin typeface="Lato"/>
              <a:ea typeface="Lato"/>
              <a:cs typeface="Lato"/>
              <a:sym typeface="Lato"/>
            </a:endParaRPr>
          </a:p>
          <a:p>
            <a:pPr indent="-342900" lvl="0" marL="457200" rtl="0" algn="l">
              <a:lnSpc>
                <a:spcPct val="115000"/>
              </a:lnSpc>
              <a:spcBef>
                <a:spcPts val="1600"/>
              </a:spcBef>
              <a:spcAft>
                <a:spcPts val="0"/>
              </a:spcAft>
              <a:buClr>
                <a:schemeClr val="accent1"/>
              </a:buClr>
              <a:buSzPts val="1800"/>
              <a:buFont typeface="Lato"/>
              <a:buChar char="●"/>
            </a:pPr>
            <a:r>
              <a:rPr lang="en" sz="1800">
                <a:solidFill>
                  <a:schemeClr val="accent1"/>
                </a:solidFill>
                <a:latin typeface="Lato"/>
                <a:ea typeface="Lato"/>
                <a:cs typeface="Lato"/>
                <a:sym typeface="Lato"/>
              </a:rPr>
              <a:t>Built-in cross validation - avoid need to specify number of boosting iterations </a:t>
            </a:r>
            <a:endParaRPr sz="1800">
              <a:solidFill>
                <a:schemeClr val="accent1"/>
              </a:solidFill>
              <a:latin typeface="Lato"/>
              <a:ea typeface="Lato"/>
              <a:cs typeface="Lato"/>
              <a:sym typeface="Lato"/>
            </a:endParaRPr>
          </a:p>
          <a:p>
            <a:pPr indent="-342900" lvl="0" marL="457200" rtl="0" algn="l">
              <a:lnSpc>
                <a:spcPct val="115000"/>
              </a:lnSpc>
              <a:spcBef>
                <a:spcPts val="0"/>
              </a:spcBef>
              <a:spcAft>
                <a:spcPts val="0"/>
              </a:spcAft>
              <a:buClr>
                <a:schemeClr val="accent1"/>
              </a:buClr>
              <a:buSzPts val="1800"/>
              <a:buFont typeface="Lato"/>
              <a:buChar char="●"/>
            </a:pPr>
            <a:r>
              <a:rPr lang="en" sz="1800">
                <a:solidFill>
                  <a:schemeClr val="accent1"/>
                </a:solidFill>
                <a:latin typeface="Lato"/>
                <a:ea typeface="Lato"/>
                <a:cs typeface="Lato"/>
                <a:sym typeface="Lato"/>
              </a:rPr>
              <a:t>Regularization - penalizes more complex models through both LASSO and Ridge regularization to prevent overfitting</a:t>
            </a:r>
            <a:endParaRPr sz="1800">
              <a:solidFill>
                <a:schemeClr val="accent1"/>
              </a:solidFill>
              <a:latin typeface="Lato"/>
              <a:ea typeface="Lato"/>
              <a:cs typeface="Lato"/>
              <a:sym typeface="Lato"/>
            </a:endParaRPr>
          </a:p>
        </p:txBody>
      </p:sp>
      <p:sp>
        <p:nvSpPr>
          <p:cNvPr id="434" name="Google Shape;434;p33"/>
          <p:cNvSpPr txBox="1"/>
          <p:nvPr>
            <p:ph idx="4294967295" type="body"/>
          </p:nvPr>
        </p:nvSpPr>
        <p:spPr>
          <a:xfrm>
            <a:off x="302550" y="1335850"/>
            <a:ext cx="8622900" cy="461400"/>
          </a:xfrm>
          <a:prstGeom prst="rect">
            <a:avLst/>
          </a:prstGeom>
          <a:solidFill>
            <a:schemeClr val="dk1"/>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Extreme Gradient  Boosting (XGBoost)</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34"/>
          <p:cNvSpPr txBox="1"/>
          <p:nvPr>
            <p:ph type="title"/>
          </p:nvPr>
        </p:nvSpPr>
        <p:spPr>
          <a:xfrm>
            <a:off x="727800" y="5836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Modeling </a:t>
            </a:r>
            <a:endParaRPr/>
          </a:p>
        </p:txBody>
      </p:sp>
      <p:sp>
        <p:nvSpPr>
          <p:cNvPr id="440" name="Google Shape;440;p34"/>
          <p:cNvSpPr/>
          <p:nvPr/>
        </p:nvSpPr>
        <p:spPr>
          <a:xfrm>
            <a:off x="302550" y="1335925"/>
            <a:ext cx="8622900" cy="3598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4"/>
          <p:cNvSpPr txBox="1"/>
          <p:nvPr>
            <p:ph idx="4294967295" type="body"/>
          </p:nvPr>
        </p:nvSpPr>
        <p:spPr>
          <a:xfrm>
            <a:off x="302550" y="1335850"/>
            <a:ext cx="8622900" cy="461400"/>
          </a:xfrm>
          <a:prstGeom prst="rect">
            <a:avLst/>
          </a:prstGeom>
          <a:solidFill>
            <a:schemeClr val="dk1"/>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Modeling Approach</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442" name="Google Shape;442;p34"/>
          <p:cNvSpPr txBox="1"/>
          <p:nvPr>
            <p:ph idx="4294967295" type="body"/>
          </p:nvPr>
        </p:nvSpPr>
        <p:spPr>
          <a:xfrm>
            <a:off x="302550" y="1335850"/>
            <a:ext cx="8622900" cy="359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just">
              <a:spcBef>
                <a:spcPts val="1600"/>
              </a:spcBef>
              <a:spcAft>
                <a:spcPts val="0"/>
              </a:spcAft>
              <a:buNone/>
            </a:pPr>
            <a:r>
              <a:rPr lang="en" sz="1400"/>
              <a:t>LightGBM: with a very large suite of hyperparameters to tune, and the computationally intensive cost of performing grid search, it was attractive to use Bayesian Optimization for hyperparameter tuning/selection. Models were run on each of 30, 25, 20, and 15 percent test vs train, for both whole train (i.e., inclusive of non-unique patients/return visit patients) as well as unique train (unique patient visits only) . In each instance, the test was comprised of unique patient visits.</a:t>
            </a:r>
            <a:endParaRPr sz="1400"/>
          </a:p>
          <a:p>
            <a:pPr indent="0" lvl="0" marL="0" rtl="0" algn="l">
              <a:spcBef>
                <a:spcPts val="1600"/>
              </a:spcBef>
              <a:spcAft>
                <a:spcPts val="0"/>
              </a:spcAft>
              <a:buNone/>
            </a:pPr>
            <a:r>
              <a:rPr lang="en" sz="1400"/>
              <a:t>High level, Lightgbm is: </a:t>
            </a:r>
            <a:endParaRPr sz="1400"/>
          </a:p>
          <a:p>
            <a:pPr indent="-317500" lvl="0" marL="457200" rtl="0" algn="l">
              <a:spcBef>
                <a:spcPts val="1600"/>
              </a:spcBef>
              <a:spcAft>
                <a:spcPts val="0"/>
              </a:spcAft>
              <a:buSzPts val="1400"/>
              <a:buChar char="●"/>
            </a:pPr>
            <a:r>
              <a:rPr lang="en" sz="1400"/>
              <a:t>A gradient boosting model that grows trees leaf-wise as opposed to depth-wise. </a:t>
            </a:r>
            <a:endParaRPr sz="1400"/>
          </a:p>
          <a:p>
            <a:pPr indent="-317500" lvl="0" marL="457200" rtl="0" algn="l">
              <a:spcBef>
                <a:spcPts val="0"/>
              </a:spcBef>
              <a:spcAft>
                <a:spcPts val="0"/>
              </a:spcAft>
              <a:buSzPts val="1400"/>
              <a:buChar char="●"/>
            </a:pPr>
            <a:r>
              <a:rPr lang="en" sz="1400"/>
              <a:t>Accordingly, cost functions are reduced at the leaf-level as opposed to the node or depth level, which allows for faster execution.</a:t>
            </a:r>
            <a:endParaRPr sz="1400"/>
          </a:p>
          <a:p>
            <a:pPr indent="-317500" lvl="0" marL="457200" rtl="0" algn="l">
              <a:spcBef>
                <a:spcPts val="0"/>
              </a:spcBef>
              <a:spcAft>
                <a:spcPts val="0"/>
              </a:spcAft>
              <a:buSzPts val="1400"/>
              <a:buChar char="●"/>
            </a:pPr>
            <a:r>
              <a:rPr lang="en" sz="1400"/>
              <a:t>Highly customizable parameter suite.</a:t>
            </a:r>
            <a:endParaRPr sz="1400"/>
          </a:p>
          <a:p>
            <a:pPr indent="0" lvl="0" marL="0" rtl="0" algn="l">
              <a:spcBef>
                <a:spcPts val="1600"/>
              </a:spcBef>
              <a:spcAft>
                <a:spcPts val="1600"/>
              </a:spcAft>
              <a:buNone/>
            </a:pPr>
            <a:r>
              <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35"/>
          <p:cNvSpPr txBox="1"/>
          <p:nvPr>
            <p:ph type="title"/>
          </p:nvPr>
        </p:nvSpPr>
        <p:spPr>
          <a:xfrm>
            <a:off x="727800" y="5883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Lift Analysis</a:t>
            </a:r>
            <a:endParaRPr/>
          </a:p>
        </p:txBody>
      </p:sp>
      <p:sp>
        <p:nvSpPr>
          <p:cNvPr id="448" name="Google Shape;448;p35"/>
          <p:cNvSpPr/>
          <p:nvPr/>
        </p:nvSpPr>
        <p:spPr>
          <a:xfrm>
            <a:off x="836950" y="1888000"/>
            <a:ext cx="7989300" cy="2955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ato"/>
              <a:buChar char="-"/>
            </a:pPr>
            <a:r>
              <a:rPr b="1" lang="en" sz="1600">
                <a:solidFill>
                  <a:srgbClr val="222222"/>
                </a:solidFill>
                <a:latin typeface="Lato"/>
                <a:ea typeface="Lato"/>
                <a:cs typeface="Lato"/>
                <a:sym typeface="Lato"/>
              </a:rPr>
              <a:t>Lift </a:t>
            </a:r>
            <a:r>
              <a:rPr b="1" lang="en" sz="1600">
                <a:solidFill>
                  <a:srgbClr val="222222"/>
                </a:solidFill>
                <a:latin typeface="Lato"/>
                <a:ea typeface="Lato"/>
                <a:cs typeface="Lato"/>
                <a:sym typeface="Lato"/>
              </a:rPr>
              <a:t>analysis</a:t>
            </a:r>
            <a:r>
              <a:rPr b="1" lang="en" sz="1600">
                <a:solidFill>
                  <a:srgbClr val="222222"/>
                </a:solidFill>
                <a:latin typeface="Lato"/>
                <a:ea typeface="Lato"/>
                <a:cs typeface="Lato"/>
                <a:sym typeface="Lato"/>
              </a:rPr>
              <a:t> can be used as a metric to evaluate the performance and quality of models</a:t>
            </a:r>
            <a:endParaRPr b="1" sz="1600">
              <a:solidFill>
                <a:srgbClr val="222222"/>
              </a:solidFill>
              <a:latin typeface="Lato"/>
              <a:ea typeface="Lato"/>
              <a:cs typeface="Lato"/>
              <a:sym typeface="Lato"/>
            </a:endParaRPr>
          </a:p>
          <a:p>
            <a:pPr indent="0" lvl="0" marL="914400" rtl="0" algn="l">
              <a:spcBef>
                <a:spcPts val="0"/>
              </a:spcBef>
              <a:spcAft>
                <a:spcPts val="0"/>
              </a:spcAft>
              <a:buNone/>
            </a:pPr>
            <a:r>
              <a:t/>
            </a:r>
            <a:endParaRPr b="1" sz="1600">
              <a:solidFill>
                <a:srgbClr val="222222"/>
              </a:solidFill>
              <a:latin typeface="Lato"/>
              <a:ea typeface="Lato"/>
              <a:cs typeface="Lato"/>
              <a:sym typeface="Lato"/>
            </a:endParaRPr>
          </a:p>
          <a:p>
            <a:pPr indent="-330200" lvl="0" marL="457200" rtl="0" algn="l">
              <a:spcBef>
                <a:spcPts val="0"/>
              </a:spcBef>
              <a:spcAft>
                <a:spcPts val="0"/>
              </a:spcAft>
              <a:buClr>
                <a:srgbClr val="222222"/>
              </a:buClr>
              <a:buSzPts val="1600"/>
              <a:buFont typeface="Lato"/>
              <a:buChar char="-"/>
            </a:pPr>
            <a:r>
              <a:rPr b="1" lang="en" sz="1600">
                <a:solidFill>
                  <a:srgbClr val="222222"/>
                </a:solidFill>
                <a:latin typeface="Lato"/>
                <a:ea typeface="Lato"/>
                <a:cs typeface="Lato"/>
                <a:sym typeface="Lato"/>
              </a:rPr>
              <a:t>Accuracy and other metrics are not as useful in evaluating model performance when the classes are as imbalance as the diabetic data set</a:t>
            </a:r>
            <a:endParaRPr b="1" sz="1600">
              <a:solidFill>
                <a:srgbClr val="222222"/>
              </a:solidFill>
              <a:latin typeface="Lato"/>
              <a:ea typeface="Lato"/>
              <a:cs typeface="Lato"/>
              <a:sym typeface="Lato"/>
            </a:endParaRPr>
          </a:p>
          <a:p>
            <a:pPr indent="0" lvl="0" marL="914400" rtl="0" algn="l">
              <a:spcBef>
                <a:spcPts val="0"/>
              </a:spcBef>
              <a:spcAft>
                <a:spcPts val="0"/>
              </a:spcAft>
              <a:buNone/>
            </a:pPr>
            <a:r>
              <a:t/>
            </a:r>
            <a:endParaRPr b="1" sz="1600">
              <a:solidFill>
                <a:srgbClr val="222222"/>
              </a:solidFill>
              <a:latin typeface="Lato"/>
              <a:ea typeface="Lato"/>
              <a:cs typeface="Lato"/>
              <a:sym typeface="Lato"/>
            </a:endParaRPr>
          </a:p>
          <a:p>
            <a:pPr indent="-330200" lvl="0" marL="457200" rtl="0" algn="l">
              <a:spcBef>
                <a:spcPts val="0"/>
              </a:spcBef>
              <a:spcAft>
                <a:spcPts val="0"/>
              </a:spcAft>
              <a:buClr>
                <a:srgbClr val="222222"/>
              </a:buClr>
              <a:buSzPts val="1600"/>
              <a:buFont typeface="Lato"/>
              <a:buChar char="-"/>
            </a:pPr>
            <a:r>
              <a:rPr b="1" lang="en" sz="1600">
                <a:solidFill>
                  <a:srgbClr val="222222"/>
                </a:solidFill>
                <a:latin typeface="Lato"/>
                <a:ea typeface="Lato"/>
                <a:cs typeface="Lato"/>
                <a:sym typeface="Lato"/>
              </a:rPr>
              <a:t>Lift analysis can be used to identify a  high risk populations, which then can be targeted for intervention</a:t>
            </a:r>
            <a:endParaRPr b="1" sz="1600">
              <a:solidFill>
                <a:srgbClr val="222222"/>
              </a:solidFill>
              <a:latin typeface="Lato"/>
              <a:ea typeface="Lato"/>
              <a:cs typeface="Lato"/>
              <a:sym typeface="Lato"/>
            </a:endParaRPr>
          </a:p>
          <a:p>
            <a:pPr indent="0" lvl="0" marL="0" rtl="0" algn="l">
              <a:spcBef>
                <a:spcPts val="0"/>
              </a:spcBef>
              <a:spcAft>
                <a:spcPts val="0"/>
              </a:spcAft>
              <a:buNone/>
            </a:pPr>
            <a:r>
              <a:t/>
            </a:r>
            <a:endParaRPr b="1" sz="1600">
              <a:solidFill>
                <a:srgbClr val="222222"/>
              </a:solidFill>
              <a:latin typeface="Lato"/>
              <a:ea typeface="Lato"/>
              <a:cs typeface="Lato"/>
              <a:sym typeface="Lato"/>
            </a:endParaRPr>
          </a:p>
        </p:txBody>
      </p:sp>
      <p:sp>
        <p:nvSpPr>
          <p:cNvPr id="449" name="Google Shape;449;p35"/>
          <p:cNvSpPr txBox="1"/>
          <p:nvPr>
            <p:ph idx="4294967295" type="body"/>
          </p:nvPr>
        </p:nvSpPr>
        <p:spPr>
          <a:xfrm>
            <a:off x="836950" y="1426600"/>
            <a:ext cx="7989300" cy="461400"/>
          </a:xfrm>
          <a:prstGeom prst="rect">
            <a:avLst/>
          </a:prstGeom>
          <a:solidFill>
            <a:schemeClr val="dk1"/>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Methodology</a:t>
            </a:r>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36"/>
          <p:cNvSpPr txBox="1"/>
          <p:nvPr>
            <p:ph type="title"/>
          </p:nvPr>
        </p:nvSpPr>
        <p:spPr>
          <a:xfrm>
            <a:off x="437000" y="5974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Financial Approaches</a:t>
            </a:r>
            <a:endParaRPr/>
          </a:p>
        </p:txBody>
      </p:sp>
      <p:sp>
        <p:nvSpPr>
          <p:cNvPr id="455" name="Google Shape;455;p36"/>
          <p:cNvSpPr/>
          <p:nvPr/>
        </p:nvSpPr>
        <p:spPr>
          <a:xfrm>
            <a:off x="836950" y="1426600"/>
            <a:ext cx="7989300" cy="3613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6"/>
          <p:cNvSpPr txBox="1"/>
          <p:nvPr>
            <p:ph idx="4294967295" type="body"/>
          </p:nvPr>
        </p:nvSpPr>
        <p:spPr>
          <a:xfrm>
            <a:off x="836950" y="1426600"/>
            <a:ext cx="7989300" cy="461400"/>
          </a:xfrm>
          <a:prstGeom prst="rect">
            <a:avLst/>
          </a:prstGeom>
          <a:solidFill>
            <a:schemeClr val="dk1"/>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Modeling Approach/ Plan</a:t>
            </a:r>
            <a:endParaRPr>
              <a:solidFill>
                <a:schemeClr val="lt1"/>
              </a:solidFill>
            </a:endParaRPr>
          </a:p>
        </p:txBody>
      </p:sp>
      <p:sp>
        <p:nvSpPr>
          <p:cNvPr id="457" name="Google Shape;457;p36"/>
          <p:cNvSpPr/>
          <p:nvPr/>
        </p:nvSpPr>
        <p:spPr>
          <a:xfrm>
            <a:off x="1160200" y="1968150"/>
            <a:ext cx="7342800" cy="1127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accent1"/>
                </a:solidFill>
                <a:latin typeface="Lato"/>
                <a:ea typeface="Lato"/>
                <a:cs typeface="Lato"/>
                <a:sym typeface="Lato"/>
              </a:rPr>
              <a:t>Cost per Stay:</a:t>
            </a:r>
            <a:endParaRPr b="1" sz="1300">
              <a:solidFill>
                <a:schemeClr val="accent1"/>
              </a:solidFill>
              <a:latin typeface="Lato"/>
              <a:ea typeface="Lato"/>
              <a:cs typeface="Lato"/>
              <a:sym typeface="Lato"/>
            </a:endParaRPr>
          </a:p>
          <a:p>
            <a:pPr indent="0" lvl="0" marL="0" rtl="0" algn="l">
              <a:lnSpc>
                <a:spcPct val="115000"/>
              </a:lnSpc>
              <a:spcBef>
                <a:spcPts val="0"/>
              </a:spcBef>
              <a:spcAft>
                <a:spcPts val="0"/>
              </a:spcAft>
              <a:buNone/>
            </a:pPr>
            <a:r>
              <a:t/>
            </a:r>
            <a:endParaRPr b="1" sz="1300">
              <a:solidFill>
                <a:schemeClr val="accent1"/>
              </a:solidFill>
              <a:latin typeface="Lato"/>
              <a:ea typeface="Lato"/>
              <a:cs typeface="Lato"/>
              <a:sym typeface="Lato"/>
            </a:endParaRPr>
          </a:p>
          <a:p>
            <a:pPr indent="0" lvl="0" marL="0" rtl="0" algn="l">
              <a:lnSpc>
                <a:spcPct val="115000"/>
              </a:lnSpc>
              <a:spcBef>
                <a:spcPts val="0"/>
              </a:spcBef>
              <a:spcAft>
                <a:spcPts val="0"/>
              </a:spcAft>
              <a:buNone/>
            </a:pPr>
            <a:r>
              <a:rPr lang="en" sz="1300">
                <a:solidFill>
                  <a:schemeClr val="accent1"/>
                </a:solidFill>
                <a:latin typeface="Lato"/>
                <a:ea typeface="Lato"/>
                <a:cs typeface="Lato"/>
                <a:sym typeface="Lato"/>
              </a:rPr>
              <a:t>Based on data from 1997 and 2010 </a:t>
            </a:r>
            <a:r>
              <a:rPr baseline="30000" lang="en" sz="1300">
                <a:solidFill>
                  <a:schemeClr val="accent1"/>
                </a:solidFill>
                <a:latin typeface="Lato"/>
                <a:ea typeface="Lato"/>
                <a:cs typeface="Lato"/>
                <a:sym typeface="Lato"/>
              </a:rPr>
              <a:t>[ 4]</a:t>
            </a:r>
            <a:r>
              <a:rPr lang="en" sz="1300">
                <a:solidFill>
                  <a:schemeClr val="accent1"/>
                </a:solidFill>
                <a:latin typeface="Lato"/>
                <a:ea typeface="Lato"/>
                <a:cs typeface="Lato"/>
                <a:sym typeface="Lato"/>
              </a:rPr>
              <a:t>:</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hospitalization cost for diabetes mellitus with complication is expected to be $10,000 per stay</a:t>
            </a:r>
            <a:endParaRPr sz="1300">
              <a:solidFill>
                <a:schemeClr val="accent1"/>
              </a:solidFill>
              <a:latin typeface="Lato"/>
              <a:ea typeface="Lato"/>
              <a:cs typeface="Lato"/>
              <a:sym typeface="Lato"/>
            </a:endParaRPr>
          </a:p>
          <a:p>
            <a:pPr indent="0" lvl="0" marL="0" rtl="0" algn="l">
              <a:lnSpc>
                <a:spcPct val="115000"/>
              </a:lnSpc>
              <a:spcBef>
                <a:spcPts val="0"/>
              </a:spcBef>
              <a:spcAft>
                <a:spcPts val="1600"/>
              </a:spcAft>
              <a:buNone/>
            </a:pPr>
            <a:r>
              <a:t/>
            </a:r>
            <a:endParaRPr>
              <a:solidFill>
                <a:schemeClr val="accent1"/>
              </a:solidFill>
              <a:latin typeface="Lato"/>
              <a:ea typeface="Lato"/>
              <a:cs typeface="Lato"/>
              <a:sym typeface="Lato"/>
            </a:endParaRPr>
          </a:p>
        </p:txBody>
      </p:sp>
      <p:sp>
        <p:nvSpPr>
          <p:cNvPr id="458" name="Google Shape;458;p36"/>
          <p:cNvSpPr/>
          <p:nvPr/>
        </p:nvSpPr>
        <p:spPr>
          <a:xfrm>
            <a:off x="1160200" y="3280575"/>
            <a:ext cx="7342800" cy="1641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300">
                <a:solidFill>
                  <a:schemeClr val="accent1"/>
                </a:solidFill>
                <a:latin typeface="Lato"/>
                <a:ea typeface="Lato"/>
                <a:cs typeface="Lato"/>
                <a:sym typeface="Lato"/>
              </a:rPr>
              <a:t>Admitted days:</a:t>
            </a:r>
            <a:endParaRPr b="1" sz="1300">
              <a:solidFill>
                <a:schemeClr val="accent1"/>
              </a:solidFill>
              <a:latin typeface="Lato"/>
              <a:ea typeface="Lato"/>
              <a:cs typeface="Lato"/>
              <a:sym typeface="Lato"/>
            </a:endParaRPr>
          </a:p>
          <a:p>
            <a:pPr indent="0" lvl="0" marL="0" rtl="0" algn="l">
              <a:lnSpc>
                <a:spcPct val="100000"/>
              </a:lnSpc>
              <a:spcBef>
                <a:spcPts val="0"/>
              </a:spcBef>
              <a:spcAft>
                <a:spcPts val="0"/>
              </a:spcAft>
              <a:buNone/>
            </a:pPr>
            <a:r>
              <a:rPr lang="en" sz="1300">
                <a:solidFill>
                  <a:schemeClr val="accent1"/>
                </a:solidFill>
                <a:latin typeface="Lato"/>
                <a:ea typeface="Lato"/>
                <a:cs typeface="Lato"/>
                <a:sym typeface="Lato"/>
              </a:rPr>
              <a:t>Based on data from 2005 and 2014 </a:t>
            </a:r>
            <a:r>
              <a:rPr baseline="30000" lang="en" sz="1300">
                <a:solidFill>
                  <a:schemeClr val="accent1"/>
                </a:solidFill>
                <a:latin typeface="Lato"/>
                <a:ea typeface="Lato"/>
                <a:cs typeface="Lato"/>
                <a:sym typeface="Lato"/>
              </a:rPr>
              <a:t>[ 3]</a:t>
            </a:r>
            <a:r>
              <a:rPr lang="en" sz="1300">
                <a:solidFill>
                  <a:schemeClr val="accent1"/>
                </a:solidFill>
                <a:latin typeface="Lato"/>
                <a:ea typeface="Lato"/>
                <a:cs typeface="Lato"/>
                <a:sym typeface="Lato"/>
              </a:rPr>
              <a:t>:</a:t>
            </a:r>
            <a:endParaRPr sz="1300">
              <a:solidFill>
                <a:schemeClr val="accent1"/>
              </a:solidFill>
              <a:latin typeface="Lato"/>
              <a:ea typeface="Lato"/>
              <a:cs typeface="Lato"/>
              <a:sym typeface="Lato"/>
            </a:endParaRPr>
          </a:p>
          <a:p>
            <a:pPr indent="-311150" lvl="0" marL="457200" rtl="0" algn="l">
              <a:lnSpc>
                <a:spcPct val="100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Using “extrapolate approach” to calculate average number of days that patient admitted.</a:t>
            </a:r>
            <a:endParaRPr sz="1300">
              <a:solidFill>
                <a:schemeClr val="accent1"/>
              </a:solidFill>
              <a:latin typeface="Lato"/>
              <a:ea typeface="Lato"/>
              <a:cs typeface="Lato"/>
              <a:sym typeface="Lato"/>
            </a:endParaRPr>
          </a:p>
        </p:txBody>
      </p:sp>
      <p:sp>
        <p:nvSpPr>
          <p:cNvPr id="459" name="Google Shape;459;p36"/>
          <p:cNvSpPr/>
          <p:nvPr/>
        </p:nvSpPr>
        <p:spPr>
          <a:xfrm>
            <a:off x="1808450" y="4112800"/>
            <a:ext cx="1998000" cy="754200"/>
          </a:xfrm>
          <a:prstGeom prst="rect">
            <a:avLst/>
          </a:prstGeom>
          <a:solidFill>
            <a:srgbClr val="F1C232"/>
          </a:solid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i="1" lang="en" sz="1300">
                <a:latin typeface="Times New Roman"/>
                <a:ea typeface="Times New Roman"/>
                <a:cs typeface="Times New Roman"/>
                <a:sym typeface="Times New Roman"/>
              </a:rPr>
              <a:t>X̅ </a:t>
            </a:r>
            <a:r>
              <a:rPr baseline="-25000" i="1" lang="en" sz="1300">
                <a:latin typeface="Times New Roman"/>
                <a:ea typeface="Times New Roman"/>
                <a:cs typeface="Times New Roman"/>
                <a:sym typeface="Times New Roman"/>
              </a:rPr>
              <a:t>number of days,2005</a:t>
            </a:r>
            <a:r>
              <a:rPr lang="en" sz="1300">
                <a:latin typeface="Times New Roman"/>
                <a:ea typeface="Times New Roman"/>
                <a:cs typeface="Times New Roman"/>
                <a:sym typeface="Times New Roman"/>
              </a:rPr>
              <a:t>= 5.7 days</a:t>
            </a:r>
            <a:endParaRPr sz="1300">
              <a:latin typeface="Times New Roman"/>
              <a:ea typeface="Times New Roman"/>
              <a:cs typeface="Times New Roman"/>
              <a:sym typeface="Times New Roman"/>
            </a:endParaRPr>
          </a:p>
          <a:p>
            <a:pPr indent="0" lvl="0" marL="0" rtl="0" algn="ctr">
              <a:spcBef>
                <a:spcPts val="0"/>
              </a:spcBef>
              <a:spcAft>
                <a:spcPts val="0"/>
              </a:spcAft>
              <a:buNone/>
            </a:pPr>
            <a:r>
              <a:t/>
            </a:r>
            <a:endParaRPr sz="1300">
              <a:latin typeface="Times New Roman"/>
              <a:ea typeface="Times New Roman"/>
              <a:cs typeface="Times New Roman"/>
              <a:sym typeface="Times New Roman"/>
            </a:endParaRPr>
          </a:p>
          <a:p>
            <a:pPr indent="0" lvl="0" marL="0" rtl="0" algn="ctr">
              <a:spcBef>
                <a:spcPts val="0"/>
              </a:spcBef>
              <a:spcAft>
                <a:spcPts val="0"/>
              </a:spcAft>
              <a:buNone/>
            </a:pPr>
            <a:r>
              <a:rPr i="1" lang="en" sz="1300">
                <a:latin typeface="Times New Roman"/>
                <a:ea typeface="Times New Roman"/>
                <a:cs typeface="Times New Roman"/>
                <a:sym typeface="Times New Roman"/>
              </a:rPr>
              <a:t>X̅ </a:t>
            </a:r>
            <a:r>
              <a:rPr baseline="-25000" i="1" lang="en" sz="1300">
                <a:latin typeface="Times New Roman"/>
                <a:ea typeface="Times New Roman"/>
                <a:cs typeface="Times New Roman"/>
                <a:sym typeface="Times New Roman"/>
              </a:rPr>
              <a:t>number of days,2014</a:t>
            </a:r>
            <a:r>
              <a:rPr lang="en" sz="1300">
                <a:latin typeface="Times New Roman"/>
                <a:ea typeface="Times New Roman"/>
                <a:cs typeface="Times New Roman"/>
                <a:sym typeface="Times New Roman"/>
              </a:rPr>
              <a:t>= 5.3 days</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460" name="Google Shape;460;p36"/>
          <p:cNvSpPr/>
          <p:nvPr/>
        </p:nvSpPr>
        <p:spPr>
          <a:xfrm>
            <a:off x="6008000" y="4112800"/>
            <a:ext cx="1998000" cy="754200"/>
          </a:xfrm>
          <a:prstGeom prst="rect">
            <a:avLst/>
          </a:prstGeom>
          <a:solidFill>
            <a:srgbClr val="F1C232"/>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1300">
                <a:latin typeface="Times New Roman"/>
                <a:ea typeface="Times New Roman"/>
                <a:cs typeface="Times New Roman"/>
                <a:sym typeface="Times New Roman"/>
              </a:rPr>
              <a:t>X̅ </a:t>
            </a:r>
            <a:r>
              <a:rPr baseline="-25000" i="1" lang="en" sz="1300">
                <a:latin typeface="Times New Roman"/>
                <a:ea typeface="Times New Roman"/>
                <a:cs typeface="Times New Roman"/>
                <a:sym typeface="Times New Roman"/>
              </a:rPr>
              <a:t>numbers of day,2019   </a:t>
            </a:r>
            <a:r>
              <a:rPr lang="en" sz="1300">
                <a:latin typeface="Times New Roman"/>
                <a:ea typeface="Times New Roman"/>
                <a:cs typeface="Times New Roman"/>
                <a:sym typeface="Times New Roman"/>
              </a:rPr>
              <a:t>= 5.2 day</a:t>
            </a:r>
            <a:r>
              <a:rPr i="1" lang="en" sz="1300">
                <a:latin typeface="Times New Roman"/>
                <a:ea typeface="Times New Roman"/>
                <a:cs typeface="Times New Roman"/>
                <a:sym typeface="Times New Roman"/>
              </a:rPr>
              <a:t>s </a:t>
            </a:r>
            <a:endParaRPr/>
          </a:p>
        </p:txBody>
      </p:sp>
      <p:cxnSp>
        <p:nvCxnSpPr>
          <p:cNvPr id="461" name="Google Shape;461;p36"/>
          <p:cNvCxnSpPr/>
          <p:nvPr/>
        </p:nvCxnSpPr>
        <p:spPr>
          <a:xfrm>
            <a:off x="4080275" y="4480750"/>
            <a:ext cx="1744800" cy="18300"/>
          </a:xfrm>
          <a:prstGeom prst="straightConnector1">
            <a:avLst/>
          </a:prstGeom>
          <a:noFill/>
          <a:ln cap="flat" cmpd="sng" w="9525">
            <a:solidFill>
              <a:schemeClr val="dk2"/>
            </a:solidFill>
            <a:prstDash val="solid"/>
            <a:round/>
            <a:headEnd len="med" w="med" type="none"/>
            <a:tailEnd len="med" w="med" type="triangle"/>
          </a:ln>
        </p:spPr>
      </p:cxnSp>
      <p:sp>
        <p:nvSpPr>
          <p:cNvPr id="462" name="Google Shape;462;p36"/>
          <p:cNvSpPr txBox="1"/>
          <p:nvPr/>
        </p:nvSpPr>
        <p:spPr>
          <a:xfrm>
            <a:off x="4497475" y="4285450"/>
            <a:ext cx="1236600" cy="4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latin typeface="Lato"/>
                <a:ea typeface="Lato"/>
                <a:cs typeface="Lato"/>
                <a:sym typeface="Lato"/>
              </a:rPr>
              <a:t>Extrapolating Method</a:t>
            </a:r>
            <a:endParaRPr b="1" sz="600">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&amp; Discussion</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38"/>
          <p:cNvSpPr txBox="1"/>
          <p:nvPr>
            <p:ph type="title"/>
          </p:nvPr>
        </p:nvSpPr>
        <p:spPr>
          <a:xfrm>
            <a:off x="178675" y="486375"/>
            <a:ext cx="5496600" cy="5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Results - Summary (Part 1)</a:t>
            </a:r>
            <a:endParaRPr/>
          </a:p>
          <a:p>
            <a:pPr indent="0" lvl="0" marL="0" rtl="0" algn="l">
              <a:spcBef>
                <a:spcPts val="0"/>
              </a:spcBef>
              <a:spcAft>
                <a:spcPts val="0"/>
              </a:spcAft>
              <a:buNone/>
            </a:pPr>
            <a:r>
              <a:t/>
            </a:r>
            <a:endParaRPr/>
          </a:p>
        </p:txBody>
      </p:sp>
      <p:pic>
        <p:nvPicPr>
          <p:cNvPr id="473" name="Google Shape;473;p38"/>
          <p:cNvPicPr preferRelativeResize="0"/>
          <p:nvPr/>
        </p:nvPicPr>
        <p:blipFill rotWithShape="1">
          <a:blip r:embed="rId3">
            <a:alphaModFix/>
          </a:blip>
          <a:srcRect b="4402" l="16329" r="9375" t="8421"/>
          <a:stretch/>
        </p:blipFill>
        <p:spPr>
          <a:xfrm>
            <a:off x="1090500" y="1254075"/>
            <a:ext cx="7060950" cy="3771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39"/>
          <p:cNvSpPr txBox="1"/>
          <p:nvPr>
            <p:ph type="title"/>
          </p:nvPr>
        </p:nvSpPr>
        <p:spPr>
          <a:xfrm>
            <a:off x="178675" y="486375"/>
            <a:ext cx="5496600" cy="5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Results - Summary (Part 2)</a:t>
            </a:r>
            <a:endParaRPr/>
          </a:p>
          <a:p>
            <a:pPr indent="0" lvl="0" marL="0" rtl="0" algn="l">
              <a:spcBef>
                <a:spcPts val="0"/>
              </a:spcBef>
              <a:spcAft>
                <a:spcPts val="0"/>
              </a:spcAft>
              <a:buNone/>
            </a:pPr>
            <a:r>
              <a:t/>
            </a:r>
            <a:endParaRPr/>
          </a:p>
        </p:txBody>
      </p:sp>
      <p:pic>
        <p:nvPicPr>
          <p:cNvPr id="479" name="Google Shape;479;p39"/>
          <p:cNvPicPr preferRelativeResize="0"/>
          <p:nvPr/>
        </p:nvPicPr>
        <p:blipFill rotWithShape="1">
          <a:blip r:embed="rId3">
            <a:alphaModFix/>
          </a:blip>
          <a:srcRect b="29032" l="5728" r="7744" t="15188"/>
          <a:stretch/>
        </p:blipFill>
        <p:spPr>
          <a:xfrm>
            <a:off x="704725" y="1753900"/>
            <a:ext cx="7843600" cy="28443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40"/>
          <p:cNvSpPr txBox="1"/>
          <p:nvPr>
            <p:ph type="title"/>
          </p:nvPr>
        </p:nvSpPr>
        <p:spPr>
          <a:xfrm>
            <a:off x="287750" y="568175"/>
            <a:ext cx="3560100" cy="5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Results</a:t>
            </a:r>
            <a:endParaRPr/>
          </a:p>
        </p:txBody>
      </p:sp>
      <p:grpSp>
        <p:nvGrpSpPr>
          <p:cNvPr id="485" name="Google Shape;485;p40"/>
          <p:cNvGrpSpPr/>
          <p:nvPr/>
        </p:nvGrpSpPr>
        <p:grpSpPr>
          <a:xfrm>
            <a:off x="4641450" y="1359347"/>
            <a:ext cx="4281761" cy="3672088"/>
            <a:chOff x="6212555" y="1134551"/>
            <a:chExt cx="2632500" cy="3586724"/>
          </a:xfrm>
        </p:grpSpPr>
        <p:sp>
          <p:nvSpPr>
            <p:cNvPr id="486" name="Google Shape;486;p40"/>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0"/>
            <p:cNvSpPr txBox="1"/>
            <p:nvPr/>
          </p:nvSpPr>
          <p:spPr>
            <a:xfrm>
              <a:off x="6212555" y="1134551"/>
              <a:ext cx="2632500" cy="72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Light Gradient Boosting Model (Light GBM)</a:t>
              </a:r>
              <a:endParaRPr b="1"/>
            </a:p>
          </p:txBody>
        </p:sp>
      </p:grpSp>
      <p:sp>
        <p:nvSpPr>
          <p:cNvPr id="488" name="Google Shape;488;p40"/>
          <p:cNvSpPr txBox="1"/>
          <p:nvPr>
            <p:ph idx="2" type="body"/>
          </p:nvPr>
        </p:nvSpPr>
        <p:spPr>
          <a:xfrm>
            <a:off x="4641450" y="461175"/>
            <a:ext cx="4075200" cy="41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LightGBM</a:t>
            </a:r>
            <a:endParaRPr b="1" sz="1800">
              <a:solidFill>
                <a:schemeClr val="lt1"/>
              </a:solidFill>
            </a:endParaRPr>
          </a:p>
        </p:txBody>
      </p:sp>
      <p:sp>
        <p:nvSpPr>
          <p:cNvPr id="489" name="Google Shape;489;p40"/>
          <p:cNvSpPr txBox="1"/>
          <p:nvPr>
            <p:ph idx="2" type="body"/>
          </p:nvPr>
        </p:nvSpPr>
        <p:spPr>
          <a:xfrm>
            <a:off x="4641375" y="1809400"/>
            <a:ext cx="4347300" cy="3174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ctr">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1600"/>
              </a:spcAft>
              <a:buNone/>
            </a:pPr>
            <a:r>
              <a:rPr lang="en" sz="1200"/>
              <a:t>Curve for 70:30 whole train vs. unique test, with AUC = .649</a:t>
            </a:r>
            <a:endParaRPr sz="1200"/>
          </a:p>
        </p:txBody>
      </p:sp>
      <p:pic>
        <p:nvPicPr>
          <p:cNvPr id="490" name="Google Shape;490;p40"/>
          <p:cNvPicPr preferRelativeResize="0"/>
          <p:nvPr/>
        </p:nvPicPr>
        <p:blipFill>
          <a:blip r:embed="rId3">
            <a:alphaModFix/>
          </a:blip>
          <a:stretch>
            <a:fillRect/>
          </a:stretch>
        </p:blipFill>
        <p:spPr>
          <a:xfrm>
            <a:off x="5158550" y="2538828"/>
            <a:ext cx="3473901" cy="2445399"/>
          </a:xfrm>
          <a:prstGeom prst="rect">
            <a:avLst/>
          </a:prstGeom>
          <a:noFill/>
          <a:ln>
            <a:noFill/>
          </a:ln>
        </p:spPr>
      </p:pic>
      <p:sp>
        <p:nvSpPr>
          <p:cNvPr id="491" name="Google Shape;491;p40"/>
          <p:cNvSpPr txBox="1"/>
          <p:nvPr>
            <p:ph idx="2" type="body"/>
          </p:nvPr>
        </p:nvSpPr>
        <p:spPr>
          <a:xfrm>
            <a:off x="151425" y="1809625"/>
            <a:ext cx="4281900" cy="31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1600"/>
              </a:spcBef>
              <a:spcAft>
                <a:spcPts val="1600"/>
              </a:spcAft>
              <a:buNone/>
            </a:pPr>
            <a:r>
              <a:rPr lang="en" sz="1200"/>
              <a:t>Curve for 70:30 whole train vs. unique test, with AUC = .585</a:t>
            </a:r>
            <a:endParaRPr sz="1200"/>
          </a:p>
        </p:txBody>
      </p:sp>
      <p:pic>
        <p:nvPicPr>
          <p:cNvPr id="492" name="Google Shape;492;p40"/>
          <p:cNvPicPr preferRelativeResize="0"/>
          <p:nvPr/>
        </p:nvPicPr>
        <p:blipFill>
          <a:blip r:embed="rId4">
            <a:alphaModFix/>
          </a:blip>
          <a:stretch>
            <a:fillRect/>
          </a:stretch>
        </p:blipFill>
        <p:spPr>
          <a:xfrm>
            <a:off x="555437" y="2571750"/>
            <a:ext cx="3473877" cy="2444426"/>
          </a:xfrm>
          <a:prstGeom prst="rect">
            <a:avLst/>
          </a:prstGeom>
          <a:noFill/>
          <a:ln>
            <a:noFill/>
          </a:ln>
        </p:spPr>
      </p:pic>
      <p:grpSp>
        <p:nvGrpSpPr>
          <p:cNvPr id="493" name="Google Shape;493;p40"/>
          <p:cNvGrpSpPr/>
          <p:nvPr/>
        </p:nvGrpSpPr>
        <p:grpSpPr>
          <a:xfrm>
            <a:off x="151498" y="1359350"/>
            <a:ext cx="4281761" cy="3715536"/>
            <a:chOff x="6212552" y="1304864"/>
            <a:chExt cx="2632500" cy="2776518"/>
          </a:xfrm>
        </p:grpSpPr>
        <p:sp>
          <p:nvSpPr>
            <p:cNvPr id="494" name="Google Shape;494;p40"/>
            <p:cNvSpPr/>
            <p:nvPr/>
          </p:nvSpPr>
          <p:spPr>
            <a:xfrm>
              <a:off x="6215397" y="1304881"/>
              <a:ext cx="2628900" cy="2776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0"/>
            <p:cNvSpPr txBox="1"/>
            <p:nvPr/>
          </p:nvSpPr>
          <p:spPr>
            <a:xfrm>
              <a:off x="6212552" y="1304864"/>
              <a:ext cx="2632500" cy="55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Logistic Regression</a:t>
              </a:r>
              <a:endParaRPr b="1" sz="1100"/>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41"/>
          <p:cNvSpPr txBox="1"/>
          <p:nvPr>
            <p:ph type="title"/>
          </p:nvPr>
        </p:nvSpPr>
        <p:spPr>
          <a:xfrm>
            <a:off x="491525" y="62472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latin typeface="Calibri"/>
                <a:ea typeface="Calibri"/>
                <a:cs typeface="Calibri"/>
                <a:sym typeface="Calibri"/>
              </a:rPr>
              <a:t>Feature Importance by Weight</a:t>
            </a:r>
            <a:endParaRPr/>
          </a:p>
        </p:txBody>
      </p:sp>
      <p:sp>
        <p:nvSpPr>
          <p:cNvPr id="501" name="Google Shape;501;p41"/>
          <p:cNvSpPr/>
          <p:nvPr/>
        </p:nvSpPr>
        <p:spPr>
          <a:xfrm>
            <a:off x="836950" y="1408550"/>
            <a:ext cx="7989300" cy="3648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solidFill>
                <a:srgbClr val="222222"/>
              </a:solidFill>
              <a:latin typeface="Lato"/>
              <a:ea typeface="Lato"/>
              <a:cs typeface="Lato"/>
              <a:sym typeface="Lato"/>
            </a:endParaRPr>
          </a:p>
          <a:p>
            <a:pPr indent="0" lvl="0" marL="0" rtl="0" algn="l">
              <a:spcBef>
                <a:spcPts val="0"/>
              </a:spcBef>
              <a:spcAft>
                <a:spcPts val="0"/>
              </a:spcAft>
              <a:buNone/>
            </a:pPr>
            <a:r>
              <a:t/>
            </a:r>
            <a:endParaRPr b="1" sz="1600">
              <a:solidFill>
                <a:srgbClr val="222222"/>
              </a:solidFill>
              <a:latin typeface="Lato"/>
              <a:ea typeface="Lato"/>
              <a:cs typeface="Lato"/>
              <a:sym typeface="Lato"/>
            </a:endParaRPr>
          </a:p>
        </p:txBody>
      </p:sp>
      <p:pic>
        <p:nvPicPr>
          <p:cNvPr id="502" name="Google Shape;502;p41"/>
          <p:cNvPicPr preferRelativeResize="0"/>
          <p:nvPr/>
        </p:nvPicPr>
        <p:blipFill>
          <a:blip r:embed="rId3">
            <a:alphaModFix/>
          </a:blip>
          <a:stretch>
            <a:fillRect/>
          </a:stretch>
        </p:blipFill>
        <p:spPr>
          <a:xfrm>
            <a:off x="1390400" y="1590300"/>
            <a:ext cx="6789524" cy="3298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a:t>
            </a:r>
            <a:r>
              <a:rPr lang="en" sz="2400"/>
              <a:t>Background and Objective</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42"/>
          <p:cNvSpPr/>
          <p:nvPr/>
        </p:nvSpPr>
        <p:spPr>
          <a:xfrm>
            <a:off x="372575" y="2097125"/>
            <a:ext cx="8669400" cy="28737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2"/>
          <p:cNvSpPr txBox="1"/>
          <p:nvPr>
            <p:ph type="title"/>
          </p:nvPr>
        </p:nvSpPr>
        <p:spPr>
          <a:xfrm>
            <a:off x="461300" y="659050"/>
            <a:ext cx="5551500" cy="5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latin typeface="Calibri"/>
                <a:ea typeface="Calibri"/>
                <a:cs typeface="Calibri"/>
                <a:sym typeface="Calibri"/>
              </a:rPr>
              <a:t>Lift Analysis Summary</a:t>
            </a:r>
            <a:endParaRPr sz="2400">
              <a:solidFill>
                <a:srgbClr val="000000"/>
              </a:solidFill>
              <a:latin typeface="Calibri"/>
              <a:ea typeface="Calibri"/>
              <a:cs typeface="Calibri"/>
              <a:sym typeface="Calibri"/>
            </a:endParaRPr>
          </a:p>
          <a:p>
            <a:pPr indent="0" lvl="0" marL="0" rtl="0" algn="l">
              <a:spcBef>
                <a:spcPts val="0"/>
              </a:spcBef>
              <a:spcAft>
                <a:spcPts val="0"/>
              </a:spcAft>
              <a:buNone/>
            </a:pPr>
            <a:r>
              <a:t/>
            </a:r>
            <a:endParaRPr sz="1400">
              <a:solidFill>
                <a:srgbClr val="000000"/>
              </a:solidFill>
              <a:latin typeface="Calibri"/>
              <a:ea typeface="Calibri"/>
              <a:cs typeface="Calibri"/>
              <a:sym typeface="Calibri"/>
            </a:endParaRPr>
          </a:p>
          <a:p>
            <a:pPr indent="0" lvl="0" marL="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09" name="Google Shape;509;p42"/>
          <p:cNvSpPr txBox="1"/>
          <p:nvPr>
            <p:ph idx="2" type="body"/>
          </p:nvPr>
        </p:nvSpPr>
        <p:spPr>
          <a:xfrm>
            <a:off x="4641450" y="461175"/>
            <a:ext cx="4075200" cy="41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LightGBM</a:t>
            </a:r>
            <a:endParaRPr b="1" sz="1800">
              <a:solidFill>
                <a:schemeClr val="lt1"/>
              </a:solidFill>
            </a:endParaRPr>
          </a:p>
        </p:txBody>
      </p:sp>
      <p:pic>
        <p:nvPicPr>
          <p:cNvPr id="510" name="Google Shape;510;p42"/>
          <p:cNvPicPr preferRelativeResize="0"/>
          <p:nvPr/>
        </p:nvPicPr>
        <p:blipFill rotWithShape="1">
          <a:blip r:embed="rId3">
            <a:alphaModFix/>
          </a:blip>
          <a:srcRect b="0" l="0" r="0" t="0"/>
          <a:stretch/>
        </p:blipFill>
        <p:spPr>
          <a:xfrm>
            <a:off x="461300" y="2232950"/>
            <a:ext cx="8439474" cy="2688950"/>
          </a:xfrm>
          <a:prstGeom prst="rect">
            <a:avLst/>
          </a:prstGeom>
          <a:noFill/>
          <a:ln>
            <a:noFill/>
          </a:ln>
        </p:spPr>
      </p:pic>
      <p:sp>
        <p:nvSpPr>
          <p:cNvPr id="511" name="Google Shape;511;p42"/>
          <p:cNvSpPr txBox="1"/>
          <p:nvPr>
            <p:ph type="title"/>
          </p:nvPr>
        </p:nvSpPr>
        <p:spPr>
          <a:xfrm>
            <a:off x="497675" y="1513800"/>
            <a:ext cx="3455400" cy="453300"/>
          </a:xfrm>
          <a:prstGeom prst="rect">
            <a:avLst/>
          </a:prstGeom>
          <a:solidFill>
            <a:srgbClr val="F4CCCC"/>
          </a:solid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latin typeface="Calibri"/>
                <a:ea typeface="Calibri"/>
                <a:cs typeface="Calibri"/>
                <a:sym typeface="Calibri"/>
              </a:rPr>
              <a:t>L</a:t>
            </a:r>
            <a:r>
              <a:rPr lang="en" sz="1800">
                <a:solidFill>
                  <a:srgbClr val="000000"/>
                </a:solidFill>
                <a:latin typeface="Calibri"/>
                <a:ea typeface="Calibri"/>
                <a:cs typeface="Calibri"/>
                <a:sym typeface="Calibri"/>
              </a:rPr>
              <a:t>ightGBM: </a:t>
            </a:r>
            <a:r>
              <a:rPr lang="en" sz="1400">
                <a:solidFill>
                  <a:srgbClr val="000000"/>
                </a:solidFill>
                <a:latin typeface="Calibri"/>
                <a:ea typeface="Calibri"/>
                <a:cs typeface="Calibri"/>
                <a:sym typeface="Calibri"/>
              </a:rPr>
              <a:t>Readmitted Under 30 Days</a:t>
            </a:r>
            <a:endParaRPr sz="1400">
              <a:solidFill>
                <a:srgbClr val="000000"/>
              </a:solidFill>
              <a:latin typeface="Calibri"/>
              <a:ea typeface="Calibri"/>
              <a:cs typeface="Calibri"/>
              <a:sym typeface="Calibri"/>
            </a:endParaRPr>
          </a:p>
          <a:p>
            <a:pPr indent="0" lvl="0" marL="0" rtl="0" algn="l">
              <a:spcBef>
                <a:spcPts val="0"/>
              </a:spcBef>
              <a:spcAft>
                <a:spcPts val="0"/>
              </a:spcAft>
              <a:buNone/>
            </a:pPr>
            <a:r>
              <a:t/>
            </a:r>
            <a:endParaRPr sz="2400">
              <a:solidFill>
                <a:srgbClr val="000000"/>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43"/>
          <p:cNvSpPr txBox="1"/>
          <p:nvPr>
            <p:ph type="title"/>
          </p:nvPr>
        </p:nvSpPr>
        <p:spPr>
          <a:xfrm>
            <a:off x="461300" y="659050"/>
            <a:ext cx="5551500" cy="5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latin typeface="Calibri"/>
                <a:ea typeface="Calibri"/>
                <a:cs typeface="Calibri"/>
                <a:sym typeface="Calibri"/>
              </a:rPr>
              <a:t>Lift Analysis Summary</a:t>
            </a:r>
            <a:endParaRPr sz="2400">
              <a:solidFill>
                <a:srgbClr val="000000"/>
              </a:solidFill>
              <a:latin typeface="Calibri"/>
              <a:ea typeface="Calibri"/>
              <a:cs typeface="Calibri"/>
              <a:sym typeface="Calibri"/>
            </a:endParaRPr>
          </a:p>
          <a:p>
            <a:pPr indent="0" lvl="0" marL="0" rtl="0" algn="l">
              <a:spcBef>
                <a:spcPts val="0"/>
              </a:spcBef>
              <a:spcAft>
                <a:spcPts val="0"/>
              </a:spcAft>
              <a:buNone/>
            </a:pPr>
            <a:r>
              <a:t/>
            </a:r>
            <a:endParaRPr sz="1400">
              <a:solidFill>
                <a:srgbClr val="000000"/>
              </a:solidFill>
              <a:latin typeface="Calibri"/>
              <a:ea typeface="Calibri"/>
              <a:cs typeface="Calibri"/>
              <a:sym typeface="Calibri"/>
            </a:endParaRPr>
          </a:p>
          <a:p>
            <a:pPr indent="0" lvl="0" marL="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517" name="Google Shape;517;p43"/>
          <p:cNvSpPr txBox="1"/>
          <p:nvPr>
            <p:ph idx="2" type="body"/>
          </p:nvPr>
        </p:nvSpPr>
        <p:spPr>
          <a:xfrm>
            <a:off x="4641450" y="461175"/>
            <a:ext cx="4075200" cy="41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LightGBM</a:t>
            </a:r>
            <a:endParaRPr b="1" sz="1800">
              <a:solidFill>
                <a:schemeClr val="lt1"/>
              </a:solidFill>
            </a:endParaRPr>
          </a:p>
        </p:txBody>
      </p:sp>
      <p:pic>
        <p:nvPicPr>
          <p:cNvPr id="518" name="Google Shape;518;p43"/>
          <p:cNvPicPr preferRelativeResize="0"/>
          <p:nvPr/>
        </p:nvPicPr>
        <p:blipFill>
          <a:blip r:embed="rId3">
            <a:alphaModFix/>
          </a:blip>
          <a:stretch>
            <a:fillRect/>
          </a:stretch>
        </p:blipFill>
        <p:spPr>
          <a:xfrm>
            <a:off x="187150" y="2115225"/>
            <a:ext cx="4175650" cy="2813775"/>
          </a:xfrm>
          <a:prstGeom prst="rect">
            <a:avLst/>
          </a:prstGeom>
          <a:noFill/>
          <a:ln cap="flat" cmpd="sng" w="9525">
            <a:solidFill>
              <a:srgbClr val="CC0000"/>
            </a:solidFill>
            <a:prstDash val="solid"/>
            <a:round/>
            <a:headEnd len="sm" w="sm" type="none"/>
            <a:tailEnd len="sm" w="sm" type="none"/>
          </a:ln>
        </p:spPr>
      </p:pic>
      <p:pic>
        <p:nvPicPr>
          <p:cNvPr id="519" name="Google Shape;519;p43"/>
          <p:cNvPicPr preferRelativeResize="0"/>
          <p:nvPr/>
        </p:nvPicPr>
        <p:blipFill>
          <a:blip r:embed="rId4">
            <a:alphaModFix/>
          </a:blip>
          <a:stretch>
            <a:fillRect/>
          </a:stretch>
        </p:blipFill>
        <p:spPr>
          <a:xfrm>
            <a:off x="4738975" y="2115225"/>
            <a:ext cx="4175650" cy="2813775"/>
          </a:xfrm>
          <a:prstGeom prst="rect">
            <a:avLst/>
          </a:prstGeom>
          <a:noFill/>
          <a:ln cap="flat" cmpd="sng" w="9525">
            <a:solidFill>
              <a:srgbClr val="CC0000"/>
            </a:solidFill>
            <a:prstDash val="solid"/>
            <a:round/>
            <a:headEnd len="sm" w="sm" type="none"/>
            <a:tailEnd len="sm" w="sm" type="none"/>
          </a:ln>
        </p:spPr>
      </p:pic>
      <p:sp>
        <p:nvSpPr>
          <p:cNvPr id="520" name="Google Shape;520;p43"/>
          <p:cNvSpPr txBox="1"/>
          <p:nvPr>
            <p:ph type="title"/>
          </p:nvPr>
        </p:nvSpPr>
        <p:spPr>
          <a:xfrm>
            <a:off x="497675" y="1513800"/>
            <a:ext cx="3455400" cy="453300"/>
          </a:xfrm>
          <a:prstGeom prst="rect">
            <a:avLst/>
          </a:prstGeom>
          <a:solidFill>
            <a:srgbClr val="F4CCCC"/>
          </a:solid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latin typeface="Calibri"/>
                <a:ea typeface="Calibri"/>
                <a:cs typeface="Calibri"/>
                <a:sym typeface="Calibri"/>
              </a:rPr>
              <a:t>L</a:t>
            </a:r>
            <a:r>
              <a:rPr lang="en" sz="1800">
                <a:solidFill>
                  <a:srgbClr val="000000"/>
                </a:solidFill>
                <a:latin typeface="Calibri"/>
                <a:ea typeface="Calibri"/>
                <a:cs typeface="Calibri"/>
                <a:sym typeface="Calibri"/>
              </a:rPr>
              <a:t>ightGBM: </a:t>
            </a:r>
            <a:r>
              <a:rPr lang="en" sz="1400">
                <a:solidFill>
                  <a:srgbClr val="000000"/>
                </a:solidFill>
                <a:latin typeface="Calibri"/>
                <a:ea typeface="Calibri"/>
                <a:cs typeface="Calibri"/>
                <a:sym typeface="Calibri"/>
              </a:rPr>
              <a:t>Readmitted Under 30 Days</a:t>
            </a:r>
            <a:endParaRPr sz="1400">
              <a:solidFill>
                <a:srgbClr val="000000"/>
              </a:solidFill>
              <a:latin typeface="Calibri"/>
              <a:ea typeface="Calibri"/>
              <a:cs typeface="Calibri"/>
              <a:sym typeface="Calibri"/>
            </a:endParaRPr>
          </a:p>
          <a:p>
            <a:pPr indent="0" lvl="0" marL="0" rtl="0" algn="l">
              <a:spcBef>
                <a:spcPts val="0"/>
              </a:spcBef>
              <a:spcAft>
                <a:spcPts val="0"/>
              </a:spcAft>
              <a:buNone/>
            </a:pPr>
            <a:r>
              <a:t/>
            </a:r>
            <a:endParaRPr sz="2400">
              <a:solidFill>
                <a:srgbClr val="0000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44"/>
          <p:cNvSpPr txBox="1"/>
          <p:nvPr>
            <p:ph type="title"/>
          </p:nvPr>
        </p:nvSpPr>
        <p:spPr>
          <a:xfrm>
            <a:off x="437000" y="57930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Financial Analysis</a:t>
            </a:r>
            <a:endParaRPr/>
          </a:p>
        </p:txBody>
      </p:sp>
      <p:sp>
        <p:nvSpPr>
          <p:cNvPr id="526" name="Google Shape;526;p44"/>
          <p:cNvSpPr txBox="1"/>
          <p:nvPr>
            <p:ph idx="4294967295" type="body"/>
          </p:nvPr>
        </p:nvSpPr>
        <p:spPr>
          <a:xfrm>
            <a:off x="836950" y="1426600"/>
            <a:ext cx="7989300" cy="461400"/>
          </a:xfrm>
          <a:prstGeom prst="rect">
            <a:avLst/>
          </a:prstGeom>
          <a:solidFill>
            <a:schemeClr val="dk1"/>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Lift Analysis Method</a:t>
            </a:r>
            <a:endParaRPr>
              <a:solidFill>
                <a:schemeClr val="lt1"/>
              </a:solidFill>
            </a:endParaRPr>
          </a:p>
        </p:txBody>
      </p:sp>
      <p:sp>
        <p:nvSpPr>
          <p:cNvPr id="527" name="Google Shape;527;p44"/>
          <p:cNvSpPr txBox="1"/>
          <p:nvPr>
            <p:ph idx="4294967295" type="body"/>
          </p:nvPr>
        </p:nvSpPr>
        <p:spPr>
          <a:xfrm>
            <a:off x="878250" y="1972025"/>
            <a:ext cx="7841400" cy="279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Definition: “High-risk” - Lift Score &gt; 1 </a:t>
            </a:r>
            <a:endParaRPr sz="1600"/>
          </a:p>
          <a:p>
            <a:pPr indent="-330200" lvl="1" marL="914400" rtl="0" algn="l">
              <a:spcBef>
                <a:spcPts val="0"/>
              </a:spcBef>
              <a:spcAft>
                <a:spcPts val="0"/>
              </a:spcAft>
              <a:buSzPts val="1600"/>
              <a:buChar char="-"/>
            </a:pPr>
            <a:r>
              <a:rPr lang="en" sz="1600"/>
              <a:t>Reason: </a:t>
            </a:r>
            <a:r>
              <a:rPr lang="en" sz="1200"/>
              <a:t>At the score more than 1, there are more probability that patient will come back. </a:t>
            </a:r>
            <a:endParaRPr sz="1200"/>
          </a:p>
          <a:p>
            <a:pPr indent="0" lvl="0" marL="0" rtl="0" algn="l">
              <a:spcBef>
                <a:spcPts val="1600"/>
              </a:spcBef>
              <a:spcAft>
                <a:spcPts val="1600"/>
              </a:spcAft>
              <a:buNone/>
            </a:pPr>
            <a:r>
              <a:t/>
            </a:r>
            <a:endParaRPr sz="1600"/>
          </a:p>
        </p:txBody>
      </p:sp>
      <p:graphicFrame>
        <p:nvGraphicFramePr>
          <p:cNvPr id="528" name="Google Shape;528;p44"/>
          <p:cNvGraphicFramePr/>
          <p:nvPr/>
        </p:nvGraphicFramePr>
        <p:xfrm>
          <a:off x="279650" y="3046475"/>
          <a:ext cx="3000000" cy="3000000"/>
        </p:xfrm>
        <a:graphic>
          <a:graphicData uri="http://schemas.openxmlformats.org/drawingml/2006/table">
            <a:tbl>
              <a:tblPr>
                <a:noFill/>
                <a:tableStyleId>{123DC29D-E147-4288-A094-C6FFA185A5F1}</a:tableStyleId>
              </a:tblPr>
              <a:tblGrid>
                <a:gridCol w="1162500"/>
                <a:gridCol w="1278750"/>
                <a:gridCol w="1421850"/>
                <a:gridCol w="804800"/>
                <a:gridCol w="1243000"/>
                <a:gridCol w="831650"/>
                <a:gridCol w="1842125"/>
              </a:tblGrid>
              <a:tr h="528475">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Quantile Rank</a:t>
                      </a:r>
                      <a:endParaRPr b="1" sz="1200">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0000"/>
                    </a:solidFill>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U</a:t>
                      </a:r>
                      <a:r>
                        <a:rPr b="1" lang="en" sz="1200">
                          <a:latin typeface="Calibri"/>
                          <a:ea typeface="Calibri"/>
                          <a:cs typeface="Calibri"/>
                          <a:sym typeface="Calibri"/>
                        </a:rPr>
                        <a:t>nique Patients</a:t>
                      </a:r>
                      <a:endParaRPr b="1" sz="1200">
                        <a:latin typeface="Calibri"/>
                        <a:ea typeface="Calibri"/>
                        <a:cs typeface="Calibri"/>
                        <a:sym typeface="Calibri"/>
                      </a:endParaRPr>
                    </a:p>
                    <a:p>
                      <a:pPr indent="0" lvl="0" marL="0" rtl="0" algn="ctr">
                        <a:lnSpc>
                          <a:spcPct val="115000"/>
                        </a:lnSpc>
                        <a:spcBef>
                          <a:spcPts val="0"/>
                        </a:spcBef>
                        <a:spcAft>
                          <a:spcPts val="0"/>
                        </a:spcAft>
                        <a:buNone/>
                      </a:pPr>
                      <a:r>
                        <a:rPr b="1" lang="en" sz="1200">
                          <a:latin typeface="Calibri"/>
                          <a:ea typeface="Calibri"/>
                          <a:cs typeface="Calibri"/>
                          <a:sym typeface="Calibri"/>
                        </a:rPr>
                        <a:t>(Quantile)</a:t>
                      </a:r>
                      <a:endParaRPr b="1" sz="1200">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0000"/>
                    </a:solidFill>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A</a:t>
                      </a:r>
                      <a:r>
                        <a:rPr b="1" lang="en" sz="1200">
                          <a:latin typeface="Calibri"/>
                          <a:ea typeface="Calibri"/>
                          <a:cs typeface="Calibri"/>
                          <a:sym typeface="Calibri"/>
                        </a:rPr>
                        <a:t>ctual Readmitted</a:t>
                      </a:r>
                      <a:endParaRPr b="1" sz="1200">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0000"/>
                    </a:solidFill>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A</a:t>
                      </a:r>
                      <a:r>
                        <a:rPr b="1" lang="en" sz="1200">
                          <a:latin typeface="Calibri"/>
                          <a:ea typeface="Calibri"/>
                          <a:cs typeface="Calibri"/>
                          <a:sym typeface="Calibri"/>
                        </a:rPr>
                        <a:t>vg. Prob</a:t>
                      </a:r>
                      <a:endParaRPr b="1" sz="1200">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0000"/>
                    </a:solidFill>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a:t>
                      </a:r>
                      <a:r>
                        <a:rPr b="1" lang="en" sz="1200">
                          <a:latin typeface="Calibri"/>
                          <a:ea typeface="Calibri"/>
                          <a:cs typeface="Calibri"/>
                          <a:sym typeface="Calibri"/>
                        </a:rPr>
                        <a:t>_Readmitted</a:t>
                      </a:r>
                      <a:endParaRPr b="1" sz="1200">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0000"/>
                    </a:solidFill>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L</a:t>
                      </a:r>
                      <a:r>
                        <a:rPr b="1" lang="en" sz="1200">
                          <a:latin typeface="Calibri"/>
                          <a:ea typeface="Calibri"/>
                          <a:cs typeface="Calibri"/>
                          <a:sym typeface="Calibri"/>
                        </a:rPr>
                        <a:t>ift</a:t>
                      </a:r>
                      <a:endParaRPr b="1" sz="1200">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0000"/>
                    </a:solidFill>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Cost Over Lift of 1</a:t>
                      </a:r>
                      <a:endParaRPr b="1" sz="1200">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C0000"/>
                    </a:solidFill>
                  </a:tcPr>
                </a:tc>
              </a:tr>
              <a:tr h="276225">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2590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269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0.11257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0.10386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1.0834506</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$3,031,061.40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r>
              <a:tr h="276225">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2590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301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0.13227</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0.11622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1.2123369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$3,795,099.43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r>
              <a:tr h="276225">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2590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378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0.15989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0.14595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1.5224695</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$5,985,132.10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r>
              <a:tr h="276225">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10</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2591</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553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0.23258</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0.21343</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2.2264569</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$12,804,798.92</a:t>
                      </a:r>
                      <a:endParaRPr sz="12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4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46"/>
          <p:cNvSpPr txBox="1"/>
          <p:nvPr>
            <p:ph type="title"/>
          </p:nvPr>
        </p:nvSpPr>
        <p:spPr>
          <a:xfrm>
            <a:off x="257050" y="57272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539" name="Google Shape;539;p46"/>
          <p:cNvSpPr/>
          <p:nvPr/>
        </p:nvSpPr>
        <p:spPr>
          <a:xfrm>
            <a:off x="193425" y="1850025"/>
            <a:ext cx="8717400" cy="3093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6"/>
          <p:cNvSpPr txBox="1"/>
          <p:nvPr>
            <p:ph idx="4294967295" type="body"/>
          </p:nvPr>
        </p:nvSpPr>
        <p:spPr>
          <a:xfrm>
            <a:off x="195225" y="1449825"/>
            <a:ext cx="8713800" cy="400200"/>
          </a:xfrm>
          <a:prstGeom prst="rect">
            <a:avLst/>
          </a:prstGeom>
          <a:solidFill>
            <a:schemeClr val="dk1"/>
          </a:solidFill>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541" name="Google Shape;541;p46"/>
          <p:cNvSpPr txBox="1"/>
          <p:nvPr>
            <p:ph idx="4294967295" type="body"/>
          </p:nvPr>
        </p:nvSpPr>
        <p:spPr>
          <a:xfrm>
            <a:off x="257050" y="1922725"/>
            <a:ext cx="8566800" cy="3020100"/>
          </a:xfrm>
          <a:prstGeom prst="rect">
            <a:avLst/>
          </a:prstGeom>
        </p:spPr>
        <p:txBody>
          <a:bodyPr anchorCtr="0" anchor="t" bIns="91425" lIns="91425" spcFirstLastPara="1" rIns="91425" wrap="square" tIns="91425">
            <a:noAutofit/>
          </a:bodyPr>
          <a:lstStyle/>
          <a:p>
            <a:pPr indent="0" lvl="0" marL="457200" rtl="0" algn="just">
              <a:spcBef>
                <a:spcPts val="0"/>
              </a:spcBef>
              <a:spcAft>
                <a:spcPts val="1600"/>
              </a:spcAft>
              <a:buNone/>
            </a:pPr>
            <a:r>
              <a:t/>
            </a:r>
            <a:endParaRPr sz="1400"/>
          </a:p>
        </p:txBody>
      </p:sp>
      <p:sp>
        <p:nvSpPr>
          <p:cNvPr id="542" name="Google Shape;542;p46"/>
          <p:cNvSpPr/>
          <p:nvPr/>
        </p:nvSpPr>
        <p:spPr>
          <a:xfrm>
            <a:off x="396675" y="1922725"/>
            <a:ext cx="8218200" cy="6489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Imbalance data  was a major consideration in the data cleaning and modeling</a:t>
            </a:r>
            <a:endParaRPr>
              <a:solidFill>
                <a:schemeClr val="accent1"/>
              </a:solidFill>
              <a:latin typeface="Lato"/>
              <a:ea typeface="Lato"/>
              <a:cs typeface="Lato"/>
              <a:sym typeface="Lato"/>
            </a:endParaRPr>
          </a:p>
          <a:p>
            <a:pPr indent="-304800" lvl="1" marL="914400" rtl="0" algn="just">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Readmission rate was ~11% compare to ~89% no or  more than 30 days readmission</a:t>
            </a:r>
            <a:endParaRPr sz="1200">
              <a:solidFill>
                <a:schemeClr val="accent1"/>
              </a:solidFill>
              <a:latin typeface="Lato"/>
              <a:ea typeface="Lato"/>
              <a:cs typeface="Lato"/>
              <a:sym typeface="Lato"/>
            </a:endParaRPr>
          </a:p>
        </p:txBody>
      </p:sp>
      <p:sp>
        <p:nvSpPr>
          <p:cNvPr id="543" name="Google Shape;543;p46"/>
          <p:cNvSpPr/>
          <p:nvPr/>
        </p:nvSpPr>
        <p:spPr>
          <a:xfrm>
            <a:off x="431350" y="2704225"/>
            <a:ext cx="8218200" cy="6489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Complex models provided improved </a:t>
            </a:r>
            <a:r>
              <a:rPr b="1" lang="en">
                <a:solidFill>
                  <a:schemeClr val="accent1"/>
                </a:solidFill>
                <a:latin typeface="Lato"/>
                <a:ea typeface="Lato"/>
                <a:cs typeface="Lato"/>
                <a:sym typeface="Lato"/>
              </a:rPr>
              <a:t>Area Under the Curve (AUC)</a:t>
            </a:r>
            <a:r>
              <a:rPr lang="en">
                <a:solidFill>
                  <a:schemeClr val="accent1"/>
                </a:solidFill>
                <a:latin typeface="Lato"/>
                <a:ea typeface="Lato"/>
                <a:cs typeface="Lato"/>
                <a:sym typeface="Lato"/>
              </a:rPr>
              <a:t> score  over logistic regression</a:t>
            </a:r>
            <a:endParaRPr>
              <a:solidFill>
                <a:schemeClr val="accent1"/>
              </a:solidFill>
              <a:latin typeface="Lato"/>
              <a:ea typeface="Lato"/>
              <a:cs typeface="Lato"/>
              <a:sym typeface="Lato"/>
            </a:endParaRPr>
          </a:p>
          <a:p>
            <a:pPr indent="-304800" lvl="1" marL="914400" rtl="0" algn="just">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Drawback of complex models is computational expense</a:t>
            </a:r>
            <a:endParaRPr sz="1200">
              <a:solidFill>
                <a:schemeClr val="accent1"/>
              </a:solidFill>
              <a:latin typeface="Lato"/>
              <a:ea typeface="Lato"/>
              <a:cs typeface="Lato"/>
              <a:sym typeface="Lato"/>
            </a:endParaRPr>
          </a:p>
        </p:txBody>
      </p:sp>
      <p:sp>
        <p:nvSpPr>
          <p:cNvPr id="544" name="Google Shape;544;p46"/>
          <p:cNvSpPr/>
          <p:nvPr/>
        </p:nvSpPr>
        <p:spPr>
          <a:xfrm>
            <a:off x="443025" y="3455775"/>
            <a:ext cx="8218200" cy="6489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Lift analysis provided a metric to identify ‘high-risk’ population</a:t>
            </a:r>
            <a:endParaRPr>
              <a:solidFill>
                <a:schemeClr val="accent1"/>
              </a:solidFill>
              <a:latin typeface="Lato"/>
              <a:ea typeface="Lato"/>
              <a:cs typeface="Lato"/>
              <a:sym typeface="Lato"/>
            </a:endParaRPr>
          </a:p>
          <a:p>
            <a:pPr indent="-304800" lvl="1" marL="914400" rtl="0" algn="just">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Accuracy as a metric for model performance is poor because the data is imbalanced.</a:t>
            </a:r>
            <a:endParaRPr sz="1200">
              <a:solidFill>
                <a:schemeClr val="accent1"/>
              </a:solidFill>
              <a:latin typeface="Lato"/>
              <a:ea typeface="Lato"/>
              <a:cs typeface="Lato"/>
              <a:sym typeface="Lato"/>
            </a:endParaRPr>
          </a:p>
        </p:txBody>
      </p:sp>
      <p:sp>
        <p:nvSpPr>
          <p:cNvPr id="545" name="Google Shape;545;p46"/>
          <p:cNvSpPr/>
          <p:nvPr/>
        </p:nvSpPr>
        <p:spPr>
          <a:xfrm>
            <a:off x="431350" y="4207325"/>
            <a:ext cx="8218200" cy="6489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Key features are identified </a:t>
            </a:r>
            <a:r>
              <a:rPr lang="en">
                <a:solidFill>
                  <a:schemeClr val="accent1"/>
                </a:solidFill>
                <a:latin typeface="Lato"/>
                <a:ea typeface="Lato"/>
                <a:cs typeface="Lato"/>
                <a:sym typeface="Lato"/>
              </a:rPr>
              <a:t>for intervention team</a:t>
            </a:r>
            <a:endParaRPr>
              <a:solidFill>
                <a:schemeClr val="accent1"/>
              </a:solidFill>
              <a:latin typeface="Lato"/>
              <a:ea typeface="Lato"/>
              <a:cs typeface="Lato"/>
              <a:sym typeface="Lato"/>
            </a:endParaRPr>
          </a:p>
          <a:p>
            <a:pPr indent="-304800" lvl="1" marL="914400" rtl="0" algn="just">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Key features can improve treatment to enhance readmission reduction</a:t>
            </a:r>
            <a:endParaRPr sz="1200">
              <a:solidFill>
                <a:schemeClr val="accent1"/>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4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 Suggestion</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48"/>
          <p:cNvSpPr txBox="1"/>
          <p:nvPr>
            <p:ph type="title"/>
          </p:nvPr>
        </p:nvSpPr>
        <p:spPr>
          <a:xfrm>
            <a:off x="257050" y="57272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 Considerations</a:t>
            </a:r>
            <a:endParaRPr/>
          </a:p>
        </p:txBody>
      </p:sp>
      <p:sp>
        <p:nvSpPr>
          <p:cNvPr id="556" name="Google Shape;556;p48"/>
          <p:cNvSpPr/>
          <p:nvPr/>
        </p:nvSpPr>
        <p:spPr>
          <a:xfrm>
            <a:off x="193425" y="1850025"/>
            <a:ext cx="8717400" cy="3093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8"/>
          <p:cNvSpPr txBox="1"/>
          <p:nvPr>
            <p:ph idx="4294967295" type="body"/>
          </p:nvPr>
        </p:nvSpPr>
        <p:spPr>
          <a:xfrm>
            <a:off x="195225" y="1449825"/>
            <a:ext cx="8713800" cy="400200"/>
          </a:xfrm>
          <a:prstGeom prst="rect">
            <a:avLst/>
          </a:prstGeom>
          <a:solidFill>
            <a:schemeClr val="dk1"/>
          </a:solidFill>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558" name="Google Shape;558;p48"/>
          <p:cNvSpPr txBox="1"/>
          <p:nvPr>
            <p:ph idx="4294967295" type="body"/>
          </p:nvPr>
        </p:nvSpPr>
        <p:spPr>
          <a:xfrm>
            <a:off x="257050" y="1922725"/>
            <a:ext cx="8566800" cy="30201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sz="1400"/>
              <a:t>For patients in “high risk” quantiles (lift &gt; 1), it would be ideal to perform an unsupervised learning model such as PCA to determine what features/values those patients have in common.  Identification of a common structure can then lead to a detailed intervention plan to actively reduce readmission rates, which would manage the </a:t>
            </a:r>
            <a:r>
              <a:rPr lang="en" sz="1400"/>
              <a:t>inherent</a:t>
            </a:r>
            <a:r>
              <a:rPr lang="en" sz="1400"/>
              <a:t> risk.</a:t>
            </a:r>
            <a:endParaRPr sz="1400"/>
          </a:p>
          <a:p>
            <a:pPr indent="-317500" lvl="0" marL="457200" rtl="0" algn="just">
              <a:spcBef>
                <a:spcPts val="0"/>
              </a:spcBef>
              <a:spcAft>
                <a:spcPts val="0"/>
              </a:spcAft>
              <a:buSzPts val="1400"/>
              <a:buChar char="-"/>
            </a:pPr>
            <a:r>
              <a:rPr lang="en" sz="1400"/>
              <a:t>To ideally address the false negative/true positive imbalance, a custom cost function could be implemented which would “penalize” the models more heavily for incorrectly classifying a patient as a false negative. This should in theory increase the true positive rate, resulting in larger AUC.</a:t>
            </a:r>
            <a:endParaRPr sz="1400"/>
          </a:p>
          <a:p>
            <a:pPr indent="-317500" lvl="0" marL="457200" rtl="0" algn="just">
              <a:spcBef>
                <a:spcPts val="0"/>
              </a:spcBef>
              <a:spcAft>
                <a:spcPts val="0"/>
              </a:spcAft>
              <a:buSzPts val="1400"/>
              <a:buChar char="-"/>
            </a:pPr>
            <a:r>
              <a:rPr lang="en" sz="1400"/>
              <a:t>Re-run model on selected features generated from feature importance</a:t>
            </a:r>
            <a:endParaRPr sz="1400"/>
          </a:p>
          <a:p>
            <a:pPr indent="-317500" lvl="0" marL="457200" rtl="0" algn="just">
              <a:spcBef>
                <a:spcPts val="0"/>
              </a:spcBef>
              <a:spcAft>
                <a:spcPts val="0"/>
              </a:spcAft>
              <a:buSzPts val="1400"/>
              <a:buChar char="-"/>
            </a:pPr>
            <a:r>
              <a:rPr lang="en" sz="1400"/>
              <a:t>Additional models including Linear SVC, SVC, K </a:t>
            </a:r>
            <a:r>
              <a:rPr lang="en" sz="1400"/>
              <a:t>Neighbors</a:t>
            </a:r>
            <a:r>
              <a:rPr lang="en" sz="1400"/>
              <a:t> Classifier, or SGD Classifier</a:t>
            </a:r>
            <a:endParaRPr sz="1400"/>
          </a:p>
          <a:p>
            <a:pPr indent="-317500" lvl="0" marL="457200" rtl="0" algn="just">
              <a:spcBef>
                <a:spcPts val="0"/>
              </a:spcBef>
              <a:spcAft>
                <a:spcPts val="0"/>
              </a:spcAft>
              <a:buSzPts val="1400"/>
              <a:buChar char="-"/>
            </a:pPr>
            <a:r>
              <a:rPr lang="en" sz="1400"/>
              <a:t>Additional parameter tuning</a:t>
            </a:r>
            <a:endParaRPr sz="1400"/>
          </a:p>
          <a:p>
            <a:pPr indent="0" lvl="0" marL="457200" rtl="0" algn="l">
              <a:spcBef>
                <a:spcPts val="1600"/>
              </a:spcBef>
              <a:spcAft>
                <a:spcPts val="1600"/>
              </a:spcAft>
              <a:buNone/>
            </a:pPr>
            <a:r>
              <a:t/>
            </a:r>
            <a:endParaRPr sz="1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49"/>
          <p:cNvSpPr txBox="1"/>
          <p:nvPr>
            <p:ph type="title"/>
          </p:nvPr>
        </p:nvSpPr>
        <p:spPr>
          <a:xfrm>
            <a:off x="375950" y="5883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a:t>
            </a:r>
            <a:endParaRPr/>
          </a:p>
        </p:txBody>
      </p:sp>
      <p:sp>
        <p:nvSpPr>
          <p:cNvPr id="564" name="Google Shape;564;p49"/>
          <p:cNvSpPr/>
          <p:nvPr/>
        </p:nvSpPr>
        <p:spPr>
          <a:xfrm>
            <a:off x="836950" y="1426600"/>
            <a:ext cx="79893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9"/>
          <p:cNvSpPr txBox="1"/>
          <p:nvPr>
            <p:ph idx="4294967295" type="body"/>
          </p:nvPr>
        </p:nvSpPr>
        <p:spPr>
          <a:xfrm>
            <a:off x="836950" y="1426600"/>
            <a:ext cx="7989300" cy="461400"/>
          </a:xfrm>
          <a:prstGeom prst="rect">
            <a:avLst/>
          </a:prstGeom>
          <a:solidFill>
            <a:schemeClr val="dk1"/>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t>
            </a:r>
            <a:endParaRPr>
              <a:solidFill>
                <a:schemeClr val="dk1"/>
              </a:solidFill>
            </a:endParaRPr>
          </a:p>
        </p:txBody>
      </p:sp>
      <p:sp>
        <p:nvSpPr>
          <p:cNvPr id="566" name="Google Shape;566;p49"/>
          <p:cNvSpPr txBox="1"/>
          <p:nvPr>
            <p:ph idx="4294967295" type="body"/>
          </p:nvPr>
        </p:nvSpPr>
        <p:spPr>
          <a:xfrm>
            <a:off x="878250" y="1972025"/>
            <a:ext cx="7841400" cy="279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200">
                <a:solidFill>
                  <a:srgbClr val="000000"/>
                </a:solidFill>
                <a:highlight>
                  <a:srgbClr val="FFFFFF"/>
                </a:highlight>
                <a:latin typeface="Times New Roman"/>
                <a:ea typeface="Times New Roman"/>
                <a:cs typeface="Times New Roman"/>
                <a:sym typeface="Times New Roman"/>
              </a:rPr>
              <a:t>Dataset Reference:</a:t>
            </a:r>
            <a:endParaRPr b="1" sz="1200">
              <a:solidFill>
                <a:srgbClr val="000000"/>
              </a:solidFill>
              <a:highlight>
                <a:srgbClr val="FFFFFF"/>
              </a:highlight>
              <a:latin typeface="Times New Roman"/>
              <a:ea typeface="Times New Roman"/>
              <a:cs typeface="Times New Roman"/>
              <a:sym typeface="Times New Roman"/>
            </a:endParaRPr>
          </a:p>
          <a:p>
            <a:pPr indent="-330200" lvl="0" marL="457200" rtl="0" algn="just">
              <a:spcBef>
                <a:spcPts val="1600"/>
              </a:spcBef>
              <a:spcAft>
                <a:spcPts val="0"/>
              </a:spcAft>
              <a:buSzPts val="1600"/>
              <a:buChar char="-"/>
            </a:pPr>
            <a:r>
              <a:rPr lang="en" sz="1200">
                <a:solidFill>
                  <a:srgbClr val="000000"/>
                </a:solidFill>
                <a:highlight>
                  <a:srgbClr val="FFFFFF"/>
                </a:highlight>
                <a:latin typeface="Times New Roman"/>
                <a:ea typeface="Times New Roman"/>
                <a:cs typeface="Times New Roman"/>
                <a:sym typeface="Times New Roman"/>
              </a:rPr>
              <a:t>[1] UCI Machine Learning Repository: Diabetes 130-US hospitals for years 1999-2008 Data Set. (n.d.). Retrieved from </a:t>
            </a:r>
            <a:r>
              <a:rPr lang="en" sz="1200" u="sng">
                <a:solidFill>
                  <a:schemeClr val="hlink"/>
                </a:solidFill>
                <a:highlight>
                  <a:srgbClr val="FFFFFF"/>
                </a:highlight>
                <a:latin typeface="Times New Roman"/>
                <a:ea typeface="Times New Roman"/>
                <a:cs typeface="Times New Roman"/>
                <a:sym typeface="Times New Roman"/>
                <a:hlinkClick r:id="rId3"/>
              </a:rPr>
              <a:t>https://archive.ics.uci.edu/ml/datasets/diabetes+130-us+hospitals+for+years+1999-2008</a:t>
            </a:r>
            <a:endParaRPr sz="1200">
              <a:solidFill>
                <a:srgbClr val="000000"/>
              </a:solidFill>
              <a:highlight>
                <a:srgbClr val="FFFFFF"/>
              </a:highlight>
              <a:latin typeface="Times New Roman"/>
              <a:ea typeface="Times New Roman"/>
              <a:cs typeface="Times New Roman"/>
              <a:sym typeface="Times New Roman"/>
            </a:endParaRPr>
          </a:p>
          <a:p>
            <a:pPr indent="0" lvl="0" marL="0" rtl="0" algn="just">
              <a:spcBef>
                <a:spcPts val="1600"/>
              </a:spcBef>
              <a:spcAft>
                <a:spcPts val="0"/>
              </a:spcAft>
              <a:buNone/>
            </a:pPr>
            <a:r>
              <a:rPr b="1" lang="en" sz="1200">
                <a:solidFill>
                  <a:srgbClr val="000000"/>
                </a:solidFill>
                <a:highlight>
                  <a:srgbClr val="FFFFFF"/>
                </a:highlight>
                <a:latin typeface="Times New Roman"/>
                <a:ea typeface="Times New Roman"/>
                <a:cs typeface="Times New Roman"/>
                <a:sym typeface="Times New Roman"/>
              </a:rPr>
              <a:t>Financial Reference: </a:t>
            </a:r>
            <a:endParaRPr b="1" sz="1200">
              <a:solidFill>
                <a:srgbClr val="000000"/>
              </a:solidFill>
              <a:highlight>
                <a:srgbClr val="FFFFFF"/>
              </a:highlight>
              <a:latin typeface="Times New Roman"/>
              <a:ea typeface="Times New Roman"/>
              <a:cs typeface="Times New Roman"/>
              <a:sym typeface="Times New Roman"/>
            </a:endParaRPr>
          </a:p>
          <a:p>
            <a:pPr indent="-304800" lvl="0" marL="457200" rtl="0" algn="just">
              <a:spcBef>
                <a:spcPts val="1600"/>
              </a:spcBef>
              <a:spcAft>
                <a:spcPts val="0"/>
              </a:spcAft>
              <a:buClr>
                <a:srgbClr val="000000"/>
              </a:buClr>
              <a:buSzPts val="1200"/>
              <a:buFont typeface="Times New Roman"/>
              <a:buChar char="-"/>
            </a:pPr>
            <a:r>
              <a:rPr lang="en" sz="1200">
                <a:solidFill>
                  <a:srgbClr val="000000"/>
                </a:solidFill>
                <a:highlight>
                  <a:srgbClr val="FFFFFF"/>
                </a:highlight>
                <a:latin typeface="Times New Roman"/>
                <a:ea typeface="Times New Roman"/>
                <a:cs typeface="Times New Roman"/>
                <a:sym typeface="Times New Roman"/>
              </a:rPr>
              <a:t>[2] The Cost of Diabetes. (n.d.). Retrieved from </a:t>
            </a:r>
            <a:r>
              <a:rPr lang="en" sz="1200" u="sng">
                <a:solidFill>
                  <a:schemeClr val="hlink"/>
                </a:solidFill>
                <a:highlight>
                  <a:srgbClr val="FFFFFF"/>
                </a:highlight>
                <a:latin typeface="Times New Roman"/>
                <a:ea typeface="Times New Roman"/>
                <a:cs typeface="Times New Roman"/>
                <a:sym typeface="Times New Roman"/>
                <a:hlinkClick r:id="rId4"/>
              </a:rPr>
              <a:t>https://www.diabetes.org/resources/statistics/cost-diabetes</a:t>
            </a:r>
            <a:endParaRPr sz="1200">
              <a:solidFill>
                <a:srgbClr val="000000"/>
              </a:solidFill>
              <a:highlight>
                <a:srgbClr val="FFFFFF"/>
              </a:highlight>
              <a:latin typeface="Times New Roman"/>
              <a:ea typeface="Times New Roman"/>
              <a:cs typeface="Times New Roman"/>
              <a:sym typeface="Times New Roman"/>
            </a:endParaRPr>
          </a:p>
          <a:p>
            <a:pPr indent="-304800" lvl="0" marL="457200" rtl="0" algn="just">
              <a:spcBef>
                <a:spcPts val="0"/>
              </a:spcBef>
              <a:spcAft>
                <a:spcPts val="0"/>
              </a:spcAft>
              <a:buClr>
                <a:srgbClr val="000000"/>
              </a:buClr>
              <a:buSzPts val="1200"/>
              <a:buFont typeface="Times New Roman"/>
              <a:buChar char="-"/>
            </a:pPr>
            <a:r>
              <a:rPr lang="en" sz="1200">
                <a:solidFill>
                  <a:srgbClr val="000000"/>
                </a:solidFill>
                <a:highlight>
                  <a:srgbClr val="FFFFFF"/>
                </a:highlight>
                <a:latin typeface="Times New Roman"/>
                <a:ea typeface="Times New Roman"/>
                <a:cs typeface="Times New Roman"/>
                <a:sym typeface="Times New Roman"/>
              </a:rPr>
              <a:t>[3] Trends in Diabetes-Related Preventable Hospitalizations in the U.S., 2005?2014. (2018, May 1). Retrieved from </a:t>
            </a:r>
            <a:r>
              <a:rPr lang="en" sz="1200" u="sng">
                <a:solidFill>
                  <a:schemeClr val="hlink"/>
                </a:solidFill>
                <a:highlight>
                  <a:srgbClr val="FFFFFF"/>
                </a:highlight>
                <a:latin typeface="Times New Roman"/>
                <a:ea typeface="Times New Roman"/>
                <a:cs typeface="Times New Roman"/>
                <a:sym typeface="Times New Roman"/>
                <a:hlinkClick r:id="rId5"/>
              </a:rPr>
              <a:t>https://care.diabetesjournals.org/content/41/5/e72?ijkey=89f233e9938d288d3ca29f917f4e052a7e69fca6&amp;keytype2=tf_ipsecsha</a:t>
            </a:r>
            <a:endParaRPr sz="1200">
              <a:solidFill>
                <a:srgbClr val="000000"/>
              </a:solidFill>
              <a:highlight>
                <a:srgbClr val="FFFFFF"/>
              </a:highlight>
              <a:latin typeface="Times New Roman"/>
              <a:ea typeface="Times New Roman"/>
              <a:cs typeface="Times New Roman"/>
              <a:sym typeface="Times New Roman"/>
            </a:endParaRPr>
          </a:p>
          <a:p>
            <a:pPr indent="-304800" lvl="0" marL="457200" rtl="0" algn="just">
              <a:spcBef>
                <a:spcPts val="0"/>
              </a:spcBef>
              <a:spcAft>
                <a:spcPts val="0"/>
              </a:spcAft>
              <a:buClr>
                <a:srgbClr val="000000"/>
              </a:buClr>
              <a:buSzPts val="1200"/>
              <a:buFont typeface="Times New Roman"/>
              <a:buChar char="-"/>
            </a:pPr>
            <a:r>
              <a:rPr lang="en" sz="1200">
                <a:solidFill>
                  <a:srgbClr val="000000"/>
                </a:solidFill>
                <a:highlight>
                  <a:srgbClr val="FFFFFF"/>
                </a:highlight>
                <a:latin typeface="Times New Roman"/>
                <a:ea typeface="Times New Roman"/>
                <a:cs typeface="Times New Roman"/>
                <a:sym typeface="Times New Roman"/>
              </a:rPr>
              <a:t>[4] Pfuntner, A., Wier, M.P.H., L. M., &amp; Steiner, M.D., M.P.H., C. (2013). Costs for hospital stays in the united states 2010. Healthcare </a:t>
            </a:r>
            <a:r>
              <a:rPr lang="en" sz="1200">
                <a:solidFill>
                  <a:srgbClr val="000000"/>
                </a:solidFill>
                <a:highlight>
                  <a:srgbClr val="FFFFFF"/>
                </a:highlight>
                <a:latin typeface="Times New Roman"/>
                <a:ea typeface="Times New Roman"/>
                <a:cs typeface="Times New Roman"/>
                <a:sym typeface="Times New Roman"/>
              </a:rPr>
              <a:t>Cost</a:t>
            </a:r>
            <a:r>
              <a:rPr lang="en" sz="1200">
                <a:solidFill>
                  <a:srgbClr val="000000"/>
                </a:solidFill>
                <a:highlight>
                  <a:srgbClr val="FFFFFF"/>
                </a:highlight>
                <a:latin typeface="Times New Roman"/>
                <a:ea typeface="Times New Roman"/>
                <a:cs typeface="Times New Roman"/>
                <a:sym typeface="Times New Roman"/>
              </a:rPr>
              <a:t> and Utilization Project</a:t>
            </a:r>
            <a:endParaRPr sz="1200">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50"/>
          <p:cNvSpPr txBox="1"/>
          <p:nvPr>
            <p:ph type="title"/>
          </p:nvPr>
        </p:nvSpPr>
        <p:spPr>
          <a:xfrm>
            <a:off x="727800" y="5731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team: PyPyPy</a:t>
            </a:r>
            <a:endParaRPr/>
          </a:p>
        </p:txBody>
      </p:sp>
      <p:sp>
        <p:nvSpPr>
          <p:cNvPr id="572" name="Google Shape;572;p50"/>
          <p:cNvSpPr/>
          <p:nvPr/>
        </p:nvSpPr>
        <p:spPr>
          <a:xfrm>
            <a:off x="520250" y="1485379"/>
            <a:ext cx="1449300" cy="32016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0"/>
          <p:cNvSpPr/>
          <p:nvPr/>
        </p:nvSpPr>
        <p:spPr>
          <a:xfrm>
            <a:off x="520275" y="1483802"/>
            <a:ext cx="1449300" cy="53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0"/>
          <p:cNvSpPr txBox="1"/>
          <p:nvPr>
            <p:ph idx="4294967295" type="body"/>
          </p:nvPr>
        </p:nvSpPr>
        <p:spPr>
          <a:xfrm>
            <a:off x="520589" y="1420995"/>
            <a:ext cx="1449000" cy="871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Paul</a:t>
            </a:r>
            <a:endParaRPr sz="1100">
              <a:solidFill>
                <a:schemeClr val="lt1"/>
              </a:solidFill>
            </a:endParaRPr>
          </a:p>
        </p:txBody>
      </p:sp>
      <p:sp>
        <p:nvSpPr>
          <p:cNvPr id="575" name="Google Shape;575;p50"/>
          <p:cNvSpPr txBox="1"/>
          <p:nvPr>
            <p:ph idx="4294967295" type="body"/>
          </p:nvPr>
        </p:nvSpPr>
        <p:spPr>
          <a:xfrm>
            <a:off x="520601" y="3812132"/>
            <a:ext cx="1449000" cy="871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chemeClr val="dk2"/>
                </a:solidFill>
              </a:rPr>
              <a:t>Charoenpong Songdechakraiwut</a:t>
            </a:r>
            <a:endParaRPr b="1" sz="1000">
              <a:solidFill>
                <a:schemeClr val="dk2"/>
              </a:solidFill>
            </a:endParaRPr>
          </a:p>
        </p:txBody>
      </p:sp>
      <p:sp>
        <p:nvSpPr>
          <p:cNvPr id="576" name="Google Shape;576;p50"/>
          <p:cNvSpPr/>
          <p:nvPr/>
        </p:nvSpPr>
        <p:spPr>
          <a:xfrm>
            <a:off x="2183814" y="1485379"/>
            <a:ext cx="1449300" cy="32016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0"/>
          <p:cNvSpPr/>
          <p:nvPr/>
        </p:nvSpPr>
        <p:spPr>
          <a:xfrm>
            <a:off x="2183825" y="1483802"/>
            <a:ext cx="1449300" cy="53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0"/>
          <p:cNvSpPr txBox="1"/>
          <p:nvPr>
            <p:ph idx="4294967295" type="body"/>
          </p:nvPr>
        </p:nvSpPr>
        <p:spPr>
          <a:xfrm>
            <a:off x="2183954" y="1420995"/>
            <a:ext cx="1449000" cy="871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Emanuel</a:t>
            </a:r>
            <a:endParaRPr sz="1100">
              <a:solidFill>
                <a:schemeClr val="lt1"/>
              </a:solidFill>
            </a:endParaRPr>
          </a:p>
        </p:txBody>
      </p:sp>
      <p:sp>
        <p:nvSpPr>
          <p:cNvPr id="579" name="Google Shape;579;p50"/>
          <p:cNvSpPr txBox="1"/>
          <p:nvPr>
            <p:ph idx="4294967295" type="body"/>
          </p:nvPr>
        </p:nvSpPr>
        <p:spPr>
          <a:xfrm>
            <a:off x="2183954" y="3812132"/>
            <a:ext cx="1449000" cy="871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073763"/>
                </a:solidFill>
                <a:latin typeface="Arial"/>
                <a:ea typeface="Arial"/>
                <a:cs typeface="Arial"/>
                <a:sym typeface="Arial"/>
              </a:rPr>
              <a:t>Emanuel </a:t>
            </a:r>
            <a:r>
              <a:rPr b="1" lang="en" sz="1200">
                <a:solidFill>
                  <a:srgbClr val="073763"/>
                </a:solidFill>
                <a:highlight>
                  <a:srgbClr val="FFFFFF"/>
                </a:highlight>
                <a:uFill>
                  <a:noFill/>
                </a:uFill>
                <a:latin typeface="Arial"/>
                <a:ea typeface="Arial"/>
                <a:cs typeface="Arial"/>
                <a:sym typeface="Arial"/>
                <a:hlinkClick r:id="rId3"/>
              </a:rPr>
              <a:t>Pizaña</a:t>
            </a:r>
            <a:endParaRPr b="1" sz="1200">
              <a:solidFill>
                <a:srgbClr val="073763"/>
              </a:solidFill>
              <a:latin typeface="Arial"/>
              <a:ea typeface="Arial"/>
              <a:cs typeface="Arial"/>
              <a:sym typeface="Arial"/>
            </a:endParaRPr>
          </a:p>
        </p:txBody>
      </p:sp>
      <p:sp>
        <p:nvSpPr>
          <p:cNvPr id="580" name="Google Shape;580;p50"/>
          <p:cNvSpPr/>
          <p:nvPr/>
        </p:nvSpPr>
        <p:spPr>
          <a:xfrm>
            <a:off x="3847341" y="1485379"/>
            <a:ext cx="1449300" cy="32016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0"/>
          <p:cNvSpPr/>
          <p:nvPr/>
        </p:nvSpPr>
        <p:spPr>
          <a:xfrm>
            <a:off x="3847426" y="1483802"/>
            <a:ext cx="1449300" cy="53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0"/>
          <p:cNvSpPr txBox="1"/>
          <p:nvPr>
            <p:ph idx="4294967295" type="body"/>
          </p:nvPr>
        </p:nvSpPr>
        <p:spPr>
          <a:xfrm>
            <a:off x="3847656" y="1420995"/>
            <a:ext cx="1449000" cy="871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Stephen</a:t>
            </a:r>
            <a:endParaRPr sz="1100">
              <a:solidFill>
                <a:schemeClr val="lt1"/>
              </a:solidFill>
            </a:endParaRPr>
          </a:p>
        </p:txBody>
      </p:sp>
      <p:sp>
        <p:nvSpPr>
          <p:cNvPr id="583" name="Google Shape;583;p50"/>
          <p:cNvSpPr txBox="1"/>
          <p:nvPr>
            <p:ph idx="4294967295" type="body"/>
          </p:nvPr>
        </p:nvSpPr>
        <p:spPr>
          <a:xfrm>
            <a:off x="3847518" y="3812132"/>
            <a:ext cx="1449000" cy="871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dk2"/>
                </a:solidFill>
              </a:rPr>
              <a:t>Stephen Oakey</a:t>
            </a:r>
            <a:endParaRPr b="1" sz="1300">
              <a:solidFill>
                <a:schemeClr val="dk2"/>
              </a:solidFill>
            </a:endParaRPr>
          </a:p>
        </p:txBody>
      </p:sp>
      <p:sp>
        <p:nvSpPr>
          <p:cNvPr id="584" name="Google Shape;584;p50"/>
          <p:cNvSpPr/>
          <p:nvPr/>
        </p:nvSpPr>
        <p:spPr>
          <a:xfrm>
            <a:off x="5511027" y="1484237"/>
            <a:ext cx="1449000" cy="32001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0"/>
          <p:cNvSpPr/>
          <p:nvPr/>
        </p:nvSpPr>
        <p:spPr>
          <a:xfrm>
            <a:off x="5511001" y="1483802"/>
            <a:ext cx="1449300" cy="53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0"/>
          <p:cNvSpPr txBox="1"/>
          <p:nvPr>
            <p:ph idx="4294967295" type="body"/>
          </p:nvPr>
        </p:nvSpPr>
        <p:spPr>
          <a:xfrm>
            <a:off x="5511071" y="1420995"/>
            <a:ext cx="1449000" cy="871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Xing</a:t>
            </a:r>
            <a:endParaRPr sz="1100">
              <a:solidFill>
                <a:schemeClr val="lt1"/>
              </a:solidFill>
            </a:endParaRPr>
          </a:p>
        </p:txBody>
      </p:sp>
      <p:sp>
        <p:nvSpPr>
          <p:cNvPr id="587" name="Google Shape;587;p50"/>
          <p:cNvSpPr txBox="1"/>
          <p:nvPr>
            <p:ph idx="4294967295" type="body"/>
          </p:nvPr>
        </p:nvSpPr>
        <p:spPr>
          <a:xfrm>
            <a:off x="5511146" y="3812132"/>
            <a:ext cx="1449000" cy="871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dk2"/>
                </a:solidFill>
              </a:rPr>
              <a:t>Xingwang Chen</a:t>
            </a:r>
            <a:endParaRPr b="1" sz="1300">
              <a:solidFill>
                <a:schemeClr val="dk2"/>
              </a:solidFill>
            </a:endParaRPr>
          </a:p>
        </p:txBody>
      </p:sp>
      <p:sp>
        <p:nvSpPr>
          <p:cNvPr id="588" name="Google Shape;588;p50"/>
          <p:cNvSpPr/>
          <p:nvPr/>
        </p:nvSpPr>
        <p:spPr>
          <a:xfrm>
            <a:off x="7174614" y="1484237"/>
            <a:ext cx="1449000" cy="32001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0"/>
          <p:cNvSpPr/>
          <p:nvPr/>
        </p:nvSpPr>
        <p:spPr>
          <a:xfrm>
            <a:off x="7174477" y="1483823"/>
            <a:ext cx="1449300" cy="53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0"/>
          <p:cNvSpPr txBox="1"/>
          <p:nvPr>
            <p:ph idx="4294967295" type="body"/>
          </p:nvPr>
        </p:nvSpPr>
        <p:spPr>
          <a:xfrm>
            <a:off x="7174585" y="1420995"/>
            <a:ext cx="1449000" cy="871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Kevin</a:t>
            </a:r>
            <a:endParaRPr sz="1100">
              <a:solidFill>
                <a:schemeClr val="lt1"/>
              </a:solidFill>
            </a:endParaRPr>
          </a:p>
        </p:txBody>
      </p:sp>
      <p:sp>
        <p:nvSpPr>
          <p:cNvPr id="591" name="Google Shape;591;p50"/>
          <p:cNvSpPr txBox="1"/>
          <p:nvPr>
            <p:ph idx="4294967295" type="body"/>
          </p:nvPr>
        </p:nvSpPr>
        <p:spPr>
          <a:xfrm>
            <a:off x="7174510" y="3812132"/>
            <a:ext cx="1449000" cy="871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dk2"/>
                </a:solidFill>
              </a:rPr>
              <a:t>Haining Fu</a:t>
            </a:r>
            <a:endParaRPr b="1" sz="1300">
              <a:solidFill>
                <a:schemeClr val="dk2"/>
              </a:solidFill>
            </a:endParaRPr>
          </a:p>
        </p:txBody>
      </p:sp>
      <p:pic>
        <p:nvPicPr>
          <p:cNvPr descr="See the source image" id="592" name="Google Shape;592;p50"/>
          <p:cNvPicPr preferRelativeResize="0"/>
          <p:nvPr/>
        </p:nvPicPr>
        <p:blipFill>
          <a:blip r:embed="rId4">
            <a:alphaModFix/>
          </a:blip>
          <a:stretch>
            <a:fillRect/>
          </a:stretch>
        </p:blipFill>
        <p:spPr>
          <a:xfrm>
            <a:off x="5875375" y="2116461"/>
            <a:ext cx="737475" cy="1835214"/>
          </a:xfrm>
          <a:prstGeom prst="rect">
            <a:avLst/>
          </a:prstGeom>
          <a:noFill/>
          <a:ln>
            <a:noFill/>
          </a:ln>
        </p:spPr>
      </p:pic>
      <p:pic>
        <p:nvPicPr>
          <p:cNvPr descr="See the source image" id="593" name="Google Shape;593;p50"/>
          <p:cNvPicPr preferRelativeResize="0"/>
          <p:nvPr/>
        </p:nvPicPr>
        <p:blipFill>
          <a:blip r:embed="rId5">
            <a:alphaModFix/>
          </a:blip>
          <a:stretch>
            <a:fillRect/>
          </a:stretch>
        </p:blipFill>
        <p:spPr>
          <a:xfrm>
            <a:off x="2340874" y="1993627"/>
            <a:ext cx="1292075" cy="1948922"/>
          </a:xfrm>
          <a:prstGeom prst="rect">
            <a:avLst/>
          </a:prstGeom>
          <a:noFill/>
          <a:ln>
            <a:noFill/>
          </a:ln>
        </p:spPr>
      </p:pic>
      <p:pic>
        <p:nvPicPr>
          <p:cNvPr descr="See the source image" id="594" name="Google Shape;594;p50"/>
          <p:cNvPicPr preferRelativeResize="0"/>
          <p:nvPr/>
        </p:nvPicPr>
        <p:blipFill>
          <a:blip r:embed="rId6">
            <a:alphaModFix/>
          </a:blip>
          <a:stretch>
            <a:fillRect/>
          </a:stretch>
        </p:blipFill>
        <p:spPr>
          <a:xfrm>
            <a:off x="736850" y="2068275"/>
            <a:ext cx="1016100" cy="1973700"/>
          </a:xfrm>
          <a:prstGeom prst="rect">
            <a:avLst/>
          </a:prstGeom>
          <a:noFill/>
          <a:ln>
            <a:noFill/>
          </a:ln>
        </p:spPr>
      </p:pic>
      <p:pic>
        <p:nvPicPr>
          <p:cNvPr descr="See the source image" id="595" name="Google Shape;595;p50"/>
          <p:cNvPicPr preferRelativeResize="0"/>
          <p:nvPr/>
        </p:nvPicPr>
        <p:blipFill>
          <a:blip r:embed="rId7">
            <a:alphaModFix/>
          </a:blip>
          <a:stretch>
            <a:fillRect/>
          </a:stretch>
        </p:blipFill>
        <p:spPr>
          <a:xfrm>
            <a:off x="6924538" y="2080663"/>
            <a:ext cx="1948925" cy="1948925"/>
          </a:xfrm>
          <a:prstGeom prst="rect">
            <a:avLst/>
          </a:prstGeom>
          <a:noFill/>
          <a:ln>
            <a:noFill/>
          </a:ln>
        </p:spPr>
      </p:pic>
      <p:pic>
        <p:nvPicPr>
          <p:cNvPr descr="See the source image" id="596" name="Google Shape;596;p50"/>
          <p:cNvPicPr preferRelativeResize="0"/>
          <p:nvPr/>
        </p:nvPicPr>
        <p:blipFill>
          <a:blip r:embed="rId8">
            <a:alphaModFix/>
          </a:blip>
          <a:stretch>
            <a:fillRect/>
          </a:stretch>
        </p:blipFill>
        <p:spPr>
          <a:xfrm>
            <a:off x="4132423" y="2605450"/>
            <a:ext cx="879450" cy="13313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51"/>
          <p:cNvSpPr txBox="1"/>
          <p:nvPr>
            <p:ph type="title"/>
          </p:nvPr>
        </p:nvSpPr>
        <p:spPr>
          <a:xfrm>
            <a:off x="4427425" y="1775300"/>
            <a:ext cx="4571400" cy="535200"/>
          </a:xfrm>
          <a:prstGeom prst="rect">
            <a:avLst/>
          </a:prstGeom>
          <a:solidFill>
            <a:srgbClr val="FCE5CD"/>
          </a:solidFill>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Lobster"/>
                <a:ea typeface="Lobster"/>
                <a:cs typeface="Lobster"/>
                <a:sym typeface="Lobster"/>
              </a:rPr>
              <a:t>Thank you for your attention</a:t>
            </a:r>
            <a:endParaRPr sz="3000">
              <a:latin typeface="Lobster"/>
              <a:ea typeface="Lobster"/>
              <a:cs typeface="Lobster"/>
              <a:sym typeface="Lobster"/>
            </a:endParaRPr>
          </a:p>
          <a:p>
            <a:pPr indent="0" lvl="0" marL="0" rtl="0" algn="l">
              <a:spcBef>
                <a:spcPts val="0"/>
              </a:spcBef>
              <a:spcAft>
                <a:spcPts val="0"/>
              </a:spcAft>
              <a:buNone/>
            </a:pPr>
            <a:r>
              <a:t/>
            </a:r>
            <a:endParaRPr/>
          </a:p>
        </p:txBody>
      </p:sp>
      <p:sp>
        <p:nvSpPr>
          <p:cNvPr id="602" name="Google Shape;602;p51"/>
          <p:cNvSpPr txBox="1"/>
          <p:nvPr>
            <p:ph type="title"/>
          </p:nvPr>
        </p:nvSpPr>
        <p:spPr>
          <a:xfrm>
            <a:off x="5859950" y="2793725"/>
            <a:ext cx="1126200" cy="535200"/>
          </a:xfrm>
          <a:prstGeom prst="rect">
            <a:avLst/>
          </a:prstGeom>
          <a:solidFill>
            <a:srgbClr val="F6B26B"/>
          </a:solidFill>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Lobster"/>
                <a:ea typeface="Lobster"/>
                <a:cs typeface="Lobster"/>
                <a:sym typeface="Lobster"/>
              </a:rPr>
              <a:t>Q&amp;A</a:t>
            </a:r>
            <a:endParaRPr sz="3000">
              <a:latin typeface="Lobster"/>
              <a:ea typeface="Lobster"/>
              <a:cs typeface="Lobster"/>
              <a:sym typeface="Lobster"/>
            </a:endParaRPr>
          </a:p>
          <a:p>
            <a:pPr indent="0" lvl="0" marL="0" rtl="0" algn="l">
              <a:spcBef>
                <a:spcPts val="0"/>
              </a:spcBef>
              <a:spcAft>
                <a:spcPts val="0"/>
              </a:spcAft>
              <a:buNone/>
            </a:pPr>
            <a:r>
              <a:t/>
            </a:r>
            <a:endParaRPr/>
          </a:p>
        </p:txBody>
      </p:sp>
      <p:pic>
        <p:nvPicPr>
          <p:cNvPr id="603" name="Google Shape;603;p51"/>
          <p:cNvPicPr preferRelativeResize="0"/>
          <p:nvPr/>
        </p:nvPicPr>
        <p:blipFill>
          <a:blip r:embed="rId3">
            <a:alphaModFix amt="78000"/>
          </a:blip>
          <a:stretch>
            <a:fillRect/>
          </a:stretch>
        </p:blipFill>
        <p:spPr>
          <a:xfrm rot="-388630">
            <a:off x="199799" y="765132"/>
            <a:ext cx="3917600" cy="2114787"/>
          </a:xfrm>
          <a:prstGeom prst="rect">
            <a:avLst/>
          </a:prstGeom>
          <a:noFill/>
          <a:ln>
            <a:noFill/>
          </a:ln>
          <a:effectLst>
            <a:outerShdw blurRad="542925" rotWithShape="0" algn="bl" dir="9840000" dist="314325">
              <a:srgbClr val="434343">
                <a:alpha val="43000"/>
              </a:srgbClr>
            </a:outerShdw>
            <a:reflection blurRad="0" dir="5400000" dist="323850" endA="0" endPos="48000" fadeDir="5400012" kx="0" rotWithShape="0" algn="bl" stA="44000" stPos="0" sy="-100000" ky="0"/>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727800" y="5883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112" name="Google Shape;112;p16"/>
          <p:cNvSpPr/>
          <p:nvPr/>
        </p:nvSpPr>
        <p:spPr>
          <a:xfrm>
            <a:off x="776100" y="1521750"/>
            <a:ext cx="2394300" cy="3065100"/>
          </a:xfrm>
          <a:prstGeom prst="rect">
            <a:avLst/>
          </a:prstGeom>
          <a:solidFill>
            <a:srgbClr val="CFE2F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p:nvPr/>
        </p:nvSpPr>
        <p:spPr>
          <a:xfrm>
            <a:off x="3491200" y="1521750"/>
            <a:ext cx="2394300" cy="306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4" name="Google Shape;114;p16"/>
          <p:cNvSpPr/>
          <p:nvPr/>
        </p:nvSpPr>
        <p:spPr>
          <a:xfrm>
            <a:off x="6206400" y="1521750"/>
            <a:ext cx="2394300" cy="3065100"/>
          </a:xfrm>
          <a:prstGeom prst="rect">
            <a:avLst/>
          </a:prstGeom>
          <a:solidFill>
            <a:srgbClr val="CFE2F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5" name="Google Shape;115;p16"/>
          <p:cNvSpPr txBox="1"/>
          <p:nvPr/>
        </p:nvSpPr>
        <p:spPr>
          <a:xfrm>
            <a:off x="1004350" y="1758825"/>
            <a:ext cx="1902300" cy="745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000"/>
              <a:t>In-patient hospital accounts fo</a:t>
            </a:r>
            <a:r>
              <a:rPr lang="en" sz="1000"/>
              <a:t>r</a:t>
            </a:r>
            <a:r>
              <a:rPr lang="en" sz="1000"/>
              <a:t> the largest share of total health care spending </a:t>
            </a:r>
            <a:endParaRPr sz="1000"/>
          </a:p>
          <a:p>
            <a:pPr indent="0" lvl="0" marL="0" rtl="0" algn="just">
              <a:spcBef>
                <a:spcPts val="0"/>
              </a:spcBef>
              <a:spcAft>
                <a:spcPts val="0"/>
              </a:spcAft>
              <a:buNone/>
            </a:pPr>
            <a:r>
              <a:rPr lang="en" sz="1000"/>
              <a:t>(29% in 2009)</a:t>
            </a:r>
            <a:endParaRPr sz="1000">
              <a:latin typeface="Lato"/>
              <a:ea typeface="Lato"/>
              <a:cs typeface="Lato"/>
              <a:sym typeface="Lato"/>
            </a:endParaRPr>
          </a:p>
        </p:txBody>
      </p:sp>
      <p:sp>
        <p:nvSpPr>
          <p:cNvPr id="116" name="Google Shape;116;p16"/>
          <p:cNvSpPr txBox="1"/>
          <p:nvPr/>
        </p:nvSpPr>
        <p:spPr>
          <a:xfrm>
            <a:off x="991350" y="2740350"/>
            <a:ext cx="1902300" cy="745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000"/>
              <a:t>In 2010, total cost for all hospitalization was $375.9 billion.</a:t>
            </a:r>
            <a:endParaRPr sz="1000">
              <a:latin typeface="Lato"/>
              <a:ea typeface="Lato"/>
              <a:cs typeface="Lato"/>
              <a:sym typeface="Lato"/>
            </a:endParaRPr>
          </a:p>
        </p:txBody>
      </p:sp>
      <p:sp>
        <p:nvSpPr>
          <p:cNvPr id="117" name="Google Shape;117;p16"/>
          <p:cNvSpPr txBox="1"/>
          <p:nvPr/>
        </p:nvSpPr>
        <p:spPr>
          <a:xfrm>
            <a:off x="1004350" y="3721875"/>
            <a:ext cx="1902300" cy="7458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t>“ </a:t>
            </a:r>
            <a:r>
              <a:rPr b="1" lang="en" sz="1100"/>
              <a:t>Hospital Readmission Reduction Program </a:t>
            </a:r>
            <a:r>
              <a:rPr lang="en" sz="1100"/>
              <a:t>”</a:t>
            </a:r>
            <a:endParaRPr>
              <a:latin typeface="Lato"/>
              <a:ea typeface="Lato"/>
              <a:cs typeface="Lato"/>
              <a:sym typeface="Lato"/>
            </a:endParaRPr>
          </a:p>
        </p:txBody>
      </p:sp>
      <p:sp>
        <p:nvSpPr>
          <p:cNvPr id="118" name="Google Shape;118;p16"/>
          <p:cNvSpPr/>
          <p:nvPr/>
        </p:nvSpPr>
        <p:spPr>
          <a:xfrm>
            <a:off x="3491250" y="1521750"/>
            <a:ext cx="2394300" cy="3065100"/>
          </a:xfrm>
          <a:prstGeom prst="rect">
            <a:avLst/>
          </a:prstGeom>
          <a:solidFill>
            <a:srgbClr val="CFE2F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txBox="1"/>
          <p:nvPr/>
        </p:nvSpPr>
        <p:spPr>
          <a:xfrm>
            <a:off x="3719500" y="1758825"/>
            <a:ext cx="1902300" cy="745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000"/>
              <a:t>Diabetes is the 7th leading cause of death</a:t>
            </a:r>
            <a:endParaRPr sz="1000">
              <a:latin typeface="Lato"/>
              <a:ea typeface="Lato"/>
              <a:cs typeface="Lato"/>
              <a:sym typeface="Lato"/>
            </a:endParaRPr>
          </a:p>
        </p:txBody>
      </p:sp>
      <p:sp>
        <p:nvSpPr>
          <p:cNvPr id="120" name="Google Shape;120;p16"/>
          <p:cNvSpPr txBox="1"/>
          <p:nvPr/>
        </p:nvSpPr>
        <p:spPr>
          <a:xfrm>
            <a:off x="3706500" y="2740350"/>
            <a:ext cx="1902300" cy="745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000"/>
              <a:t>In 2015, </a:t>
            </a:r>
            <a:endParaRPr sz="1000"/>
          </a:p>
          <a:p>
            <a:pPr indent="0" lvl="0" marL="0" rtl="0" algn="just">
              <a:spcBef>
                <a:spcPts val="0"/>
              </a:spcBef>
              <a:spcAft>
                <a:spcPts val="0"/>
              </a:spcAft>
              <a:buNone/>
            </a:pPr>
            <a:r>
              <a:rPr lang="en" sz="1000"/>
              <a:t>30.3 million Americans had diabetes</a:t>
            </a:r>
            <a:endParaRPr sz="1000">
              <a:latin typeface="Lato"/>
              <a:ea typeface="Lato"/>
              <a:cs typeface="Lato"/>
              <a:sym typeface="Lato"/>
            </a:endParaRPr>
          </a:p>
        </p:txBody>
      </p:sp>
      <p:sp>
        <p:nvSpPr>
          <p:cNvPr id="121" name="Google Shape;121;p16"/>
          <p:cNvSpPr txBox="1"/>
          <p:nvPr/>
        </p:nvSpPr>
        <p:spPr>
          <a:xfrm>
            <a:off x="3719500" y="3721875"/>
            <a:ext cx="1902300" cy="745800"/>
          </a:xfrm>
          <a:prstGeom prst="rect">
            <a:avLst/>
          </a:prstGeom>
          <a:solidFill>
            <a:srgbClr val="E69138"/>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000"/>
              <a:t>84.1 million American age 18 or older had prediabetes</a:t>
            </a:r>
            <a:endParaRPr sz="1000">
              <a:latin typeface="Lato"/>
              <a:ea typeface="Lato"/>
              <a:cs typeface="Lato"/>
              <a:sym typeface="Lato"/>
            </a:endParaRPr>
          </a:p>
        </p:txBody>
      </p:sp>
      <p:sp>
        <p:nvSpPr>
          <p:cNvPr id="122" name="Google Shape;122;p16"/>
          <p:cNvSpPr txBox="1"/>
          <p:nvPr/>
        </p:nvSpPr>
        <p:spPr>
          <a:xfrm>
            <a:off x="6496150" y="1758825"/>
            <a:ext cx="1902300" cy="745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050"/>
              <a:t>I</a:t>
            </a:r>
            <a:r>
              <a:rPr lang="en" sz="1000"/>
              <a:t>n 2010, </a:t>
            </a:r>
            <a:endParaRPr sz="1000"/>
          </a:p>
          <a:p>
            <a:pPr indent="0" lvl="0" marL="0" rtl="0" algn="just">
              <a:spcBef>
                <a:spcPts val="0"/>
              </a:spcBef>
              <a:spcAft>
                <a:spcPts val="0"/>
              </a:spcAft>
              <a:buNone/>
            </a:pPr>
            <a:r>
              <a:rPr lang="en" sz="1000"/>
              <a:t>hospitalization relating to diabetes with complication was $4.9 billion</a:t>
            </a:r>
            <a:endParaRPr sz="1000">
              <a:latin typeface="Lato"/>
              <a:ea typeface="Lato"/>
              <a:cs typeface="Lato"/>
              <a:sym typeface="Lato"/>
            </a:endParaRPr>
          </a:p>
        </p:txBody>
      </p:sp>
      <p:sp>
        <p:nvSpPr>
          <p:cNvPr id="123" name="Google Shape;123;p16"/>
          <p:cNvSpPr txBox="1"/>
          <p:nvPr/>
        </p:nvSpPr>
        <p:spPr>
          <a:xfrm>
            <a:off x="6483150" y="2740350"/>
            <a:ext cx="1902300" cy="745800"/>
          </a:xfrm>
          <a:prstGeom prst="rect">
            <a:avLst/>
          </a:prstGeom>
          <a:solidFill>
            <a:srgbClr val="F9CB9C"/>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000"/>
              <a:t>Identify high risk pool of diabetic patient for rehospitalization</a:t>
            </a:r>
            <a:endParaRPr sz="1000">
              <a:latin typeface="Lato"/>
              <a:ea typeface="Lato"/>
              <a:cs typeface="Lato"/>
              <a:sym typeface="Lato"/>
            </a:endParaRPr>
          </a:p>
        </p:txBody>
      </p:sp>
      <p:sp>
        <p:nvSpPr>
          <p:cNvPr id="124" name="Google Shape;124;p16"/>
          <p:cNvSpPr txBox="1"/>
          <p:nvPr/>
        </p:nvSpPr>
        <p:spPr>
          <a:xfrm>
            <a:off x="6496150" y="3721875"/>
            <a:ext cx="1902300" cy="745800"/>
          </a:xfrm>
          <a:prstGeom prst="rect">
            <a:avLst/>
          </a:prstGeom>
          <a:solidFill>
            <a:srgbClr val="E69138"/>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sz="1050"/>
          </a:p>
          <a:p>
            <a:pPr indent="0" lvl="0" marL="0" rtl="0" algn="l">
              <a:spcBef>
                <a:spcPts val="0"/>
              </a:spcBef>
              <a:spcAft>
                <a:spcPts val="0"/>
              </a:spcAft>
              <a:buNone/>
            </a:pPr>
            <a:r>
              <a:rPr lang="en" sz="1000"/>
              <a:t>Implementation </a:t>
            </a:r>
            <a:r>
              <a:rPr lang="en" sz="1000"/>
              <a:t>of intervention for high risk population to </a:t>
            </a:r>
            <a:r>
              <a:rPr b="1" i="1" lang="en" sz="1000"/>
              <a:t>reduce </a:t>
            </a:r>
            <a:r>
              <a:rPr b="1" i="1" lang="en" sz="1000"/>
              <a:t>rehospitalization.</a:t>
            </a:r>
            <a:endParaRPr b="1" i="1" sz="1000">
              <a:latin typeface="Lato"/>
              <a:ea typeface="Lato"/>
              <a:cs typeface="Lato"/>
              <a:sym typeface="Lato"/>
            </a:endParaRPr>
          </a:p>
          <a:p>
            <a:pPr indent="0" lvl="0" marL="0" rtl="0" algn="l">
              <a:spcBef>
                <a:spcPts val="0"/>
              </a:spcBef>
              <a:spcAft>
                <a:spcPts val="0"/>
              </a:spcAft>
              <a:buNone/>
            </a:pPr>
            <a:r>
              <a:t/>
            </a:r>
            <a:endParaRPr b="1" sz="1050"/>
          </a:p>
        </p:txBody>
      </p:sp>
      <p:sp>
        <p:nvSpPr>
          <p:cNvPr id="125" name="Google Shape;125;p16"/>
          <p:cNvSpPr/>
          <p:nvPr/>
        </p:nvSpPr>
        <p:spPr>
          <a:xfrm>
            <a:off x="2957775" y="2749950"/>
            <a:ext cx="684600" cy="608700"/>
          </a:xfrm>
          <a:prstGeom prst="chevron">
            <a:avLst>
              <a:gd fmla="val 50000" name="adj"/>
            </a:avLst>
          </a:prstGeom>
          <a:solidFill>
            <a:srgbClr val="CC0000"/>
          </a:solid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5703675" y="2808900"/>
            <a:ext cx="684600" cy="608700"/>
          </a:xfrm>
          <a:prstGeom prst="chevron">
            <a:avLst>
              <a:gd fmla="val 50000" name="adj"/>
            </a:avLst>
          </a:prstGeom>
          <a:solidFill>
            <a:srgbClr val="CC0000"/>
          </a:solid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17"/>
          <p:cNvSpPr txBox="1"/>
          <p:nvPr>
            <p:ph type="title"/>
          </p:nvPr>
        </p:nvSpPr>
        <p:spPr>
          <a:xfrm>
            <a:off x="298575" y="551550"/>
            <a:ext cx="3667800" cy="5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132" name="Google Shape;132;p17"/>
          <p:cNvSpPr/>
          <p:nvPr/>
        </p:nvSpPr>
        <p:spPr>
          <a:xfrm>
            <a:off x="5386925" y="903575"/>
            <a:ext cx="2982600" cy="39531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a:off x="724950" y="1607725"/>
            <a:ext cx="2982600" cy="2876100"/>
          </a:xfrm>
          <a:prstGeom prst="roundRect">
            <a:avLst>
              <a:gd fmla="val 16667" name="adj"/>
            </a:avLst>
          </a:prstGeom>
          <a:solidFill>
            <a:srgbClr val="C9DAF8"/>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a:off x="1207875" y="1780500"/>
            <a:ext cx="2040600" cy="479100"/>
          </a:xfrm>
          <a:prstGeom prst="flowChartAlternateProcess">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Model Applications:</a:t>
            </a:r>
            <a:endParaRPr b="1"/>
          </a:p>
        </p:txBody>
      </p:sp>
      <p:sp>
        <p:nvSpPr>
          <p:cNvPr id="135" name="Google Shape;135;p17"/>
          <p:cNvSpPr/>
          <p:nvPr/>
        </p:nvSpPr>
        <p:spPr>
          <a:xfrm>
            <a:off x="1056100" y="2556250"/>
            <a:ext cx="2310300" cy="17370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1195950" y="2672950"/>
            <a:ext cx="2040600" cy="337200"/>
          </a:xfrm>
          <a:prstGeom prst="flowChartAlternateProcess">
            <a:avLst/>
          </a:prstGeom>
          <a:solidFill>
            <a:srgbClr val="FFF2CC"/>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Intervention Team</a:t>
            </a:r>
            <a:endParaRPr sz="1300"/>
          </a:p>
        </p:txBody>
      </p:sp>
      <p:sp>
        <p:nvSpPr>
          <p:cNvPr id="137" name="Google Shape;137;p17"/>
          <p:cNvSpPr/>
          <p:nvPr/>
        </p:nvSpPr>
        <p:spPr>
          <a:xfrm>
            <a:off x="1190950" y="3263200"/>
            <a:ext cx="2040600" cy="337200"/>
          </a:xfrm>
          <a:prstGeom prst="flowChartAlternateProcess">
            <a:avLst/>
          </a:prstGeom>
          <a:solidFill>
            <a:srgbClr val="FFF2CC"/>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Data Science</a:t>
            </a:r>
            <a:endParaRPr sz="1300"/>
          </a:p>
        </p:txBody>
      </p:sp>
      <p:sp>
        <p:nvSpPr>
          <p:cNvPr id="138" name="Google Shape;138;p17"/>
          <p:cNvSpPr/>
          <p:nvPr/>
        </p:nvSpPr>
        <p:spPr>
          <a:xfrm>
            <a:off x="1207875" y="3853450"/>
            <a:ext cx="2040600" cy="337200"/>
          </a:xfrm>
          <a:prstGeom prst="flowChartAlternateProcess">
            <a:avLst/>
          </a:prstGeom>
          <a:solidFill>
            <a:srgbClr val="FFF2CC"/>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Data Engineering Team</a:t>
            </a:r>
            <a:endParaRPr sz="1300"/>
          </a:p>
        </p:txBody>
      </p:sp>
      <p:sp>
        <p:nvSpPr>
          <p:cNvPr id="139" name="Google Shape;139;p17"/>
          <p:cNvSpPr/>
          <p:nvPr/>
        </p:nvSpPr>
        <p:spPr>
          <a:xfrm>
            <a:off x="5683150" y="1140450"/>
            <a:ext cx="2485200" cy="973200"/>
          </a:xfrm>
          <a:prstGeom prst="flowChartAlternateProcess">
            <a:avLst/>
          </a:prstGeom>
          <a:solidFill>
            <a:srgbClr val="FFF2CC"/>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sz="1200"/>
              <a:t>Features/conditions to emphasis to reduce re-hospitalization, financial analysis</a:t>
            </a:r>
            <a:endParaRPr sz="1200"/>
          </a:p>
        </p:txBody>
      </p:sp>
      <p:sp>
        <p:nvSpPr>
          <p:cNvPr id="140" name="Google Shape;140;p17"/>
          <p:cNvSpPr/>
          <p:nvPr/>
        </p:nvSpPr>
        <p:spPr>
          <a:xfrm>
            <a:off x="5683250" y="2381675"/>
            <a:ext cx="2485200" cy="973200"/>
          </a:xfrm>
          <a:prstGeom prst="flowChartAlternateProcess">
            <a:avLst/>
          </a:prstGeom>
          <a:solidFill>
            <a:srgbClr val="FFF2CC"/>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sz="1200"/>
              <a:t>Model performance, predictive performance, and lift chart</a:t>
            </a:r>
            <a:endParaRPr sz="1200"/>
          </a:p>
        </p:txBody>
      </p:sp>
      <p:sp>
        <p:nvSpPr>
          <p:cNvPr id="141" name="Google Shape;141;p17"/>
          <p:cNvSpPr/>
          <p:nvPr/>
        </p:nvSpPr>
        <p:spPr>
          <a:xfrm>
            <a:off x="5683150" y="3622900"/>
            <a:ext cx="2485200" cy="1003500"/>
          </a:xfrm>
          <a:prstGeom prst="flowChartAlternateProcess">
            <a:avLst/>
          </a:prstGeom>
          <a:solidFill>
            <a:srgbClr val="FFF2CC"/>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Model improvement, implementation and scaling</a:t>
            </a:r>
            <a:endParaRPr sz="1200"/>
          </a:p>
        </p:txBody>
      </p:sp>
      <p:pic>
        <p:nvPicPr>
          <p:cNvPr descr="See the source image" id="142" name="Google Shape;142;p17"/>
          <p:cNvPicPr preferRelativeResize="0"/>
          <p:nvPr/>
        </p:nvPicPr>
        <p:blipFill>
          <a:blip r:embed="rId3">
            <a:alphaModFix/>
          </a:blip>
          <a:stretch>
            <a:fillRect/>
          </a:stretch>
        </p:blipFill>
        <p:spPr>
          <a:xfrm>
            <a:off x="7831150" y="1776450"/>
            <a:ext cx="337201" cy="337201"/>
          </a:xfrm>
          <a:prstGeom prst="rect">
            <a:avLst/>
          </a:prstGeom>
          <a:noFill/>
          <a:ln>
            <a:noFill/>
          </a:ln>
        </p:spPr>
      </p:pic>
      <p:pic>
        <p:nvPicPr>
          <p:cNvPr descr="See the source image" id="143" name="Google Shape;143;p17"/>
          <p:cNvPicPr preferRelativeResize="0"/>
          <p:nvPr/>
        </p:nvPicPr>
        <p:blipFill>
          <a:blip r:embed="rId3">
            <a:alphaModFix/>
          </a:blip>
          <a:stretch>
            <a:fillRect/>
          </a:stretch>
        </p:blipFill>
        <p:spPr>
          <a:xfrm>
            <a:off x="7831150" y="2981500"/>
            <a:ext cx="337201" cy="337201"/>
          </a:xfrm>
          <a:prstGeom prst="rect">
            <a:avLst/>
          </a:prstGeom>
          <a:noFill/>
          <a:ln>
            <a:noFill/>
          </a:ln>
        </p:spPr>
      </p:pic>
      <p:pic>
        <p:nvPicPr>
          <p:cNvPr descr="See the source image" id="144" name="Google Shape;144;p17"/>
          <p:cNvPicPr preferRelativeResize="0"/>
          <p:nvPr/>
        </p:nvPicPr>
        <p:blipFill>
          <a:blip r:embed="rId3">
            <a:alphaModFix/>
          </a:blip>
          <a:stretch>
            <a:fillRect/>
          </a:stretch>
        </p:blipFill>
        <p:spPr>
          <a:xfrm>
            <a:off x="7831150" y="4293250"/>
            <a:ext cx="337201" cy="337201"/>
          </a:xfrm>
          <a:prstGeom prst="rect">
            <a:avLst/>
          </a:prstGeom>
          <a:noFill/>
          <a:ln>
            <a:noFill/>
          </a:ln>
        </p:spPr>
      </p:pic>
      <p:cxnSp>
        <p:nvCxnSpPr>
          <p:cNvPr id="145" name="Google Shape;145;p17"/>
          <p:cNvCxnSpPr>
            <a:stCxn id="136" idx="3"/>
            <a:endCxn id="139" idx="1"/>
          </p:cNvCxnSpPr>
          <p:nvPr/>
        </p:nvCxnSpPr>
        <p:spPr>
          <a:xfrm flipH="1" rot="10800000">
            <a:off x="3236550" y="1627150"/>
            <a:ext cx="2446500" cy="1214400"/>
          </a:xfrm>
          <a:prstGeom prst="curvedConnector3">
            <a:avLst>
              <a:gd fmla="val 50002" name="adj1"/>
            </a:avLst>
          </a:prstGeom>
          <a:noFill/>
          <a:ln cap="flat" cmpd="sng" w="9525">
            <a:solidFill>
              <a:schemeClr val="dk2"/>
            </a:solidFill>
            <a:prstDash val="solid"/>
            <a:round/>
            <a:headEnd len="med" w="med" type="none"/>
            <a:tailEnd len="med" w="med" type="none"/>
          </a:ln>
        </p:spPr>
      </p:cxnSp>
      <p:cxnSp>
        <p:nvCxnSpPr>
          <p:cNvPr id="146" name="Google Shape;146;p17"/>
          <p:cNvCxnSpPr>
            <a:stCxn id="137" idx="3"/>
            <a:endCxn id="140" idx="1"/>
          </p:cNvCxnSpPr>
          <p:nvPr/>
        </p:nvCxnSpPr>
        <p:spPr>
          <a:xfrm flipH="1" rot="10800000">
            <a:off x="3231550" y="2868400"/>
            <a:ext cx="2451600" cy="563400"/>
          </a:xfrm>
          <a:prstGeom prst="curvedConnector3">
            <a:avLst>
              <a:gd fmla="val 50002" name="adj1"/>
            </a:avLst>
          </a:prstGeom>
          <a:noFill/>
          <a:ln cap="flat" cmpd="sng" w="9525">
            <a:solidFill>
              <a:schemeClr val="dk2"/>
            </a:solidFill>
            <a:prstDash val="solid"/>
            <a:round/>
            <a:headEnd len="med" w="med" type="none"/>
            <a:tailEnd len="med" w="med" type="none"/>
          </a:ln>
        </p:spPr>
      </p:cxnSp>
      <p:cxnSp>
        <p:nvCxnSpPr>
          <p:cNvPr id="147" name="Google Shape;147;p17"/>
          <p:cNvCxnSpPr>
            <a:stCxn id="138" idx="3"/>
            <a:endCxn id="141" idx="1"/>
          </p:cNvCxnSpPr>
          <p:nvPr/>
        </p:nvCxnSpPr>
        <p:spPr>
          <a:xfrm>
            <a:off x="3248475" y="4022050"/>
            <a:ext cx="2434800" cy="102600"/>
          </a:xfrm>
          <a:prstGeom prst="curvedConnector3">
            <a:avLst>
              <a:gd fmla="val 49997" name="adj1"/>
            </a:avLst>
          </a:prstGeom>
          <a:noFill/>
          <a:ln cap="flat" cmpd="sng" w="9525">
            <a:solidFill>
              <a:schemeClr val="dk2"/>
            </a:solidFill>
            <a:prstDash val="solid"/>
            <a:round/>
            <a:headEnd len="med" w="med" type="none"/>
            <a:tailEnd len="med" w="med" type="none"/>
          </a:ln>
        </p:spPr>
      </p:cxnSp>
      <p:sp>
        <p:nvSpPr>
          <p:cNvPr id="148" name="Google Shape;148;p17"/>
          <p:cNvSpPr/>
          <p:nvPr/>
        </p:nvSpPr>
        <p:spPr>
          <a:xfrm>
            <a:off x="5565100" y="101175"/>
            <a:ext cx="2603100" cy="588900"/>
          </a:xfrm>
          <a:prstGeom prst="flowChartAlternateProcess">
            <a:avLst/>
          </a:prstGeom>
          <a:solidFill>
            <a:srgbClr val="FF9900"/>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“How does the model benefit?”</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8"/>
          <p:cNvSpPr txBox="1"/>
          <p:nvPr>
            <p:ph type="title"/>
          </p:nvPr>
        </p:nvSpPr>
        <p:spPr>
          <a:xfrm>
            <a:off x="416100" y="60512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a:t>
            </a:r>
            <a:r>
              <a:rPr lang="en"/>
              <a:t>Timeline</a:t>
            </a:r>
            <a:endParaRPr/>
          </a:p>
        </p:txBody>
      </p:sp>
      <p:pic>
        <p:nvPicPr>
          <p:cNvPr id="154" name="Google Shape;154;p18"/>
          <p:cNvPicPr preferRelativeResize="0"/>
          <p:nvPr/>
        </p:nvPicPr>
        <p:blipFill rotWithShape="1">
          <a:blip r:embed="rId3">
            <a:alphaModFix/>
          </a:blip>
          <a:srcRect b="15061" l="0" r="0" t="9174"/>
          <a:stretch/>
        </p:blipFill>
        <p:spPr>
          <a:xfrm>
            <a:off x="353450" y="1323575"/>
            <a:ext cx="8452451" cy="3602126"/>
          </a:xfrm>
          <a:prstGeom prst="rect">
            <a:avLst/>
          </a:prstGeom>
          <a:noFill/>
          <a:ln>
            <a:noFill/>
          </a:ln>
        </p:spPr>
      </p:pic>
      <p:sp>
        <p:nvSpPr>
          <p:cNvPr id="155" name="Google Shape;155;p18"/>
          <p:cNvSpPr/>
          <p:nvPr/>
        </p:nvSpPr>
        <p:spPr>
          <a:xfrm>
            <a:off x="416100" y="4925700"/>
            <a:ext cx="8000100" cy="17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Remarks: </a:t>
            </a:r>
            <a:r>
              <a:rPr lang="en" sz="800"/>
              <a:t>The delay on exploratory data analysis is because the team wanted to get more insight in modeling with different methods and findings </a:t>
            </a:r>
            <a:endParaRPr sz="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9"/>
          <p:cNvSpPr/>
          <p:nvPr/>
        </p:nvSpPr>
        <p:spPr>
          <a:xfrm>
            <a:off x="3125377"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1" name="Google Shape;161;p19"/>
          <p:cNvSpPr txBox="1"/>
          <p:nvPr>
            <p:ph type="title"/>
          </p:nvPr>
        </p:nvSpPr>
        <p:spPr>
          <a:xfrm>
            <a:off x="359200" y="6117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deep-dive</a:t>
            </a:r>
            <a:endParaRPr/>
          </a:p>
        </p:txBody>
      </p:sp>
      <p:sp>
        <p:nvSpPr>
          <p:cNvPr id="162" name="Google Shape;162;p19"/>
          <p:cNvSpPr txBox="1"/>
          <p:nvPr>
            <p:ph idx="4294967295" type="body"/>
          </p:nvPr>
        </p:nvSpPr>
        <p:spPr>
          <a:xfrm>
            <a:off x="3324050" y="1451576"/>
            <a:ext cx="22572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lt1"/>
                </a:solidFill>
              </a:rPr>
              <a:t>Challenge 2</a:t>
            </a:r>
            <a:endParaRPr b="1">
              <a:solidFill>
                <a:schemeClr val="lt1"/>
              </a:solidFill>
            </a:endParaRPr>
          </a:p>
        </p:txBody>
      </p:sp>
      <p:sp>
        <p:nvSpPr>
          <p:cNvPr id="163" name="Google Shape;163;p19"/>
          <p:cNvSpPr txBox="1"/>
          <p:nvPr>
            <p:ph idx="4294967295" type="body"/>
          </p:nvPr>
        </p:nvSpPr>
        <p:spPr>
          <a:xfrm>
            <a:off x="3216800" y="2070575"/>
            <a:ext cx="2576700" cy="1637400"/>
          </a:xfrm>
          <a:prstGeom prst="rect">
            <a:avLst/>
          </a:prstGeom>
          <a:solidFill>
            <a:srgbClr val="EFEFEF"/>
          </a:solid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Highly Imbalanced Classifications</a:t>
            </a:r>
            <a:endParaRPr b="1" sz="1600"/>
          </a:p>
          <a:p>
            <a:pPr indent="0" lvl="0" marL="0" rtl="0" algn="just">
              <a:spcBef>
                <a:spcPts val="800"/>
              </a:spcBef>
              <a:spcAft>
                <a:spcPts val="800"/>
              </a:spcAft>
              <a:buNone/>
            </a:pPr>
            <a:r>
              <a:rPr lang="en" sz="1600"/>
              <a:t>- only 10% is re-admitted</a:t>
            </a:r>
            <a:endParaRPr sz="1400"/>
          </a:p>
        </p:txBody>
      </p:sp>
      <p:sp>
        <p:nvSpPr>
          <p:cNvPr id="164" name="Google Shape;164;p19"/>
          <p:cNvSpPr/>
          <p:nvPr/>
        </p:nvSpPr>
        <p:spPr>
          <a:xfrm>
            <a:off x="6126627"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5" name="Google Shape;165;p19"/>
          <p:cNvSpPr txBox="1"/>
          <p:nvPr>
            <p:ph idx="4294967295" type="body"/>
          </p:nvPr>
        </p:nvSpPr>
        <p:spPr>
          <a:xfrm>
            <a:off x="6378325" y="1451576"/>
            <a:ext cx="22572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lt1"/>
                </a:solidFill>
              </a:rPr>
              <a:t>Challenge 3</a:t>
            </a:r>
            <a:endParaRPr b="1">
              <a:solidFill>
                <a:schemeClr val="lt1"/>
              </a:solidFill>
            </a:endParaRPr>
          </a:p>
        </p:txBody>
      </p:sp>
      <p:sp>
        <p:nvSpPr>
          <p:cNvPr id="166" name="Google Shape;166;p19"/>
          <p:cNvSpPr txBox="1"/>
          <p:nvPr>
            <p:ph idx="4294967295" type="body"/>
          </p:nvPr>
        </p:nvSpPr>
        <p:spPr>
          <a:xfrm>
            <a:off x="6271075" y="2070575"/>
            <a:ext cx="2576700" cy="2650800"/>
          </a:xfrm>
          <a:prstGeom prst="rect">
            <a:avLst/>
          </a:prstGeom>
          <a:solidFill>
            <a:srgbClr val="EFEFEF"/>
          </a:solid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Opaque hospital financial information</a:t>
            </a:r>
            <a:endParaRPr b="1" sz="1600"/>
          </a:p>
          <a:p>
            <a:pPr indent="0" lvl="0" marL="0" rtl="0" algn="l">
              <a:spcBef>
                <a:spcPts val="800"/>
              </a:spcBef>
              <a:spcAft>
                <a:spcPts val="0"/>
              </a:spcAft>
              <a:buNone/>
            </a:pPr>
            <a:r>
              <a:rPr lang="en" sz="1600"/>
              <a:t>-</a:t>
            </a:r>
            <a:r>
              <a:rPr lang="en" sz="1400"/>
              <a:t> Patient record are highly confidential</a:t>
            </a:r>
            <a:endParaRPr sz="1400"/>
          </a:p>
          <a:p>
            <a:pPr indent="0" lvl="0" marL="0" rtl="0" algn="l">
              <a:spcBef>
                <a:spcPts val="800"/>
              </a:spcBef>
              <a:spcAft>
                <a:spcPts val="0"/>
              </a:spcAft>
              <a:buNone/>
            </a:pPr>
            <a:r>
              <a:rPr lang="en" sz="1400"/>
              <a:t>- Hospital cost are opaque and not publicly available</a:t>
            </a:r>
            <a:endParaRPr sz="1400"/>
          </a:p>
          <a:p>
            <a:pPr indent="0" lvl="0" marL="0" rtl="0" algn="l">
              <a:spcBef>
                <a:spcPts val="800"/>
              </a:spcBef>
              <a:spcAft>
                <a:spcPts val="800"/>
              </a:spcAft>
              <a:buNone/>
            </a:pPr>
            <a:r>
              <a:rPr lang="en" sz="1400"/>
              <a:t>- Assumptions needs to be made for financial analysis</a:t>
            </a:r>
            <a:endParaRPr sz="1400"/>
          </a:p>
        </p:txBody>
      </p:sp>
      <p:sp>
        <p:nvSpPr>
          <p:cNvPr id="167" name="Google Shape;167;p19"/>
          <p:cNvSpPr txBox="1"/>
          <p:nvPr>
            <p:ph idx="4294967295" type="body"/>
          </p:nvPr>
        </p:nvSpPr>
        <p:spPr>
          <a:xfrm>
            <a:off x="308025" y="2070575"/>
            <a:ext cx="2576700" cy="2650800"/>
          </a:xfrm>
          <a:prstGeom prst="rect">
            <a:avLst/>
          </a:prstGeom>
          <a:solidFill>
            <a:srgbClr val="EFEFEF"/>
          </a:solid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Dataset Interpretation</a:t>
            </a:r>
            <a:endParaRPr b="1" sz="1600"/>
          </a:p>
          <a:p>
            <a:pPr indent="0" lvl="0" marL="0" rtl="0" algn="l">
              <a:spcBef>
                <a:spcPts val="800"/>
              </a:spcBef>
              <a:spcAft>
                <a:spcPts val="0"/>
              </a:spcAft>
              <a:buNone/>
            </a:pPr>
            <a:r>
              <a:rPr lang="en" sz="1400"/>
              <a:t>Additional domain knowledge to interpret:</a:t>
            </a:r>
            <a:endParaRPr sz="1400"/>
          </a:p>
          <a:p>
            <a:pPr indent="-317500" lvl="0" marL="457200" rtl="0" algn="l">
              <a:spcBef>
                <a:spcPts val="800"/>
              </a:spcBef>
              <a:spcAft>
                <a:spcPts val="0"/>
              </a:spcAft>
              <a:buSzPts val="1400"/>
              <a:buChar char="-"/>
            </a:pPr>
            <a:r>
              <a:rPr lang="en" sz="1400"/>
              <a:t>‘Admission_type_id’</a:t>
            </a:r>
            <a:endParaRPr sz="1400"/>
          </a:p>
          <a:p>
            <a:pPr indent="-317500" lvl="0" marL="457200" rtl="0" algn="l">
              <a:spcBef>
                <a:spcPts val="0"/>
              </a:spcBef>
              <a:spcAft>
                <a:spcPts val="0"/>
              </a:spcAft>
              <a:buSzPts val="1400"/>
              <a:buChar char="-"/>
            </a:pPr>
            <a:r>
              <a:rPr lang="en" sz="1400"/>
              <a:t>‘Discharge_diposition_id’</a:t>
            </a:r>
            <a:endParaRPr sz="1400"/>
          </a:p>
          <a:p>
            <a:pPr indent="-317500" lvl="0" marL="457200" rtl="0" algn="l">
              <a:spcBef>
                <a:spcPts val="0"/>
              </a:spcBef>
              <a:spcAft>
                <a:spcPts val="0"/>
              </a:spcAft>
              <a:buSzPts val="1400"/>
              <a:buChar char="-"/>
            </a:pPr>
            <a:r>
              <a:rPr lang="en" sz="1400"/>
              <a:t>‘Admission_source_id’</a:t>
            </a:r>
            <a:endParaRPr sz="1400"/>
          </a:p>
          <a:p>
            <a:pPr indent="-317500" lvl="0" marL="457200" rtl="0" algn="l">
              <a:spcBef>
                <a:spcPts val="0"/>
              </a:spcBef>
              <a:spcAft>
                <a:spcPts val="0"/>
              </a:spcAft>
              <a:buSzPts val="1400"/>
              <a:buChar char="-"/>
            </a:pPr>
            <a:r>
              <a:rPr lang="en" sz="1400"/>
              <a:t>‘Payer_code’</a:t>
            </a:r>
            <a:endParaRPr sz="1400"/>
          </a:p>
          <a:p>
            <a:pPr indent="-317500" lvl="0" marL="457200" rtl="0" algn="l">
              <a:spcBef>
                <a:spcPts val="0"/>
              </a:spcBef>
              <a:spcAft>
                <a:spcPts val="0"/>
              </a:spcAft>
              <a:buSzPts val="1400"/>
              <a:buChar char="-"/>
            </a:pPr>
            <a:r>
              <a:rPr lang="en" sz="1400"/>
              <a:t>‘Diag_XX’ columns</a:t>
            </a:r>
            <a:endParaRPr sz="1400"/>
          </a:p>
        </p:txBody>
      </p:sp>
      <p:sp>
        <p:nvSpPr>
          <p:cNvPr id="168" name="Google Shape;168;p19"/>
          <p:cNvSpPr/>
          <p:nvPr/>
        </p:nvSpPr>
        <p:spPr>
          <a:xfrm>
            <a:off x="415425" y="1304863"/>
            <a:ext cx="24693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9" name="Google Shape;169;p19"/>
          <p:cNvSpPr txBox="1"/>
          <p:nvPr>
            <p:ph idx="4294967295" type="body"/>
          </p:nvPr>
        </p:nvSpPr>
        <p:spPr>
          <a:xfrm>
            <a:off x="415425" y="1451563"/>
            <a:ext cx="22572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lt1"/>
                </a:solidFill>
              </a:rPr>
              <a:t>Challenge 1</a:t>
            </a:r>
            <a:endParaRPr b="1">
              <a:solidFill>
                <a:schemeClr val="lt1"/>
              </a:solidFill>
            </a:endParaRPr>
          </a:p>
        </p:txBody>
      </p:sp>
      <p:pic>
        <p:nvPicPr>
          <p:cNvPr descr="See the source image" id="170" name="Google Shape;170;p19"/>
          <p:cNvPicPr preferRelativeResize="0"/>
          <p:nvPr/>
        </p:nvPicPr>
        <p:blipFill>
          <a:blip r:embed="rId3">
            <a:alphaModFix/>
          </a:blip>
          <a:stretch>
            <a:fillRect/>
          </a:stretch>
        </p:blipFill>
        <p:spPr>
          <a:xfrm>
            <a:off x="3630713" y="3865875"/>
            <a:ext cx="1643875" cy="821926"/>
          </a:xfrm>
          <a:prstGeom prst="rect">
            <a:avLst/>
          </a:prstGeom>
          <a:noFill/>
          <a:ln cap="flat" cmpd="sng" w="9525">
            <a:solidFill>
              <a:srgbClr val="783F04"/>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a:t>
            </a:r>
            <a:r>
              <a:rPr lang="en" sz="2400"/>
              <a:t>Methodology</a:t>
            </a:r>
            <a:endParaRPr sz="2400"/>
          </a:p>
          <a:p>
            <a:pPr indent="0" lvl="0" marL="0" rtl="0" algn="l">
              <a:spcBef>
                <a:spcPts val="0"/>
              </a:spcBef>
              <a:spcAft>
                <a:spcPts val="0"/>
              </a:spcAft>
              <a:buNone/>
            </a:pPr>
            <a:r>
              <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350300" y="499150"/>
            <a:ext cx="5013900" cy="60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&amp; Packages</a:t>
            </a:r>
            <a:endParaRPr/>
          </a:p>
        </p:txBody>
      </p:sp>
      <p:sp>
        <p:nvSpPr>
          <p:cNvPr id="181" name="Google Shape;181;p21"/>
          <p:cNvSpPr/>
          <p:nvPr/>
        </p:nvSpPr>
        <p:spPr>
          <a:xfrm>
            <a:off x="4750575" y="1296513"/>
            <a:ext cx="4075200" cy="3713700"/>
          </a:xfrm>
          <a:prstGeom prst="rect">
            <a:avLst/>
          </a:prstGeom>
          <a:noFill/>
          <a:ln cap="flat" cmpd="sng" w="9525">
            <a:solidFill>
              <a:srgbClr val="1A99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 name="Google Shape;182;p21"/>
          <p:cNvGrpSpPr/>
          <p:nvPr/>
        </p:nvGrpSpPr>
        <p:grpSpPr>
          <a:xfrm>
            <a:off x="350311" y="1322959"/>
            <a:ext cx="3983236" cy="3713627"/>
            <a:chOff x="6212550" y="1304875"/>
            <a:chExt cx="2632500" cy="3416400"/>
          </a:xfrm>
        </p:grpSpPr>
        <p:sp>
          <p:nvSpPr>
            <p:cNvPr id="183" name="Google Shape;183;p21"/>
            <p:cNvSpPr/>
            <p:nvPr/>
          </p:nvSpPr>
          <p:spPr>
            <a:xfrm>
              <a:off x="6215400" y="1304875"/>
              <a:ext cx="2628900" cy="3416400"/>
            </a:xfrm>
            <a:prstGeom prst="rect">
              <a:avLst/>
            </a:prstGeom>
            <a:noFill/>
            <a:ln cap="flat" cmpd="sng" w="9525">
              <a:solidFill>
                <a:srgbClr val="1A99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txBox="1"/>
            <p:nvPr/>
          </p:nvSpPr>
          <p:spPr>
            <a:xfrm>
              <a:off x="6212550" y="1304875"/>
              <a:ext cx="2632500" cy="464100"/>
            </a:xfrm>
            <a:prstGeom prst="rect">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21"/>
          <p:cNvSpPr txBox="1"/>
          <p:nvPr/>
        </p:nvSpPr>
        <p:spPr>
          <a:xfrm>
            <a:off x="454790" y="1340884"/>
            <a:ext cx="3774300" cy="43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Lato"/>
                <a:ea typeface="Lato"/>
                <a:cs typeface="Lato"/>
                <a:sym typeface="Lato"/>
              </a:rPr>
              <a:t>Software</a:t>
            </a:r>
            <a:endParaRPr sz="1300">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 sz="1300">
                <a:solidFill>
                  <a:srgbClr val="FFFFFF"/>
                </a:solidFill>
                <a:latin typeface="Lato"/>
                <a:ea typeface="Lato"/>
                <a:cs typeface="Lato"/>
                <a:sym typeface="Lato"/>
              </a:rPr>
              <a:t> </a:t>
            </a:r>
            <a:endParaRPr sz="1300">
              <a:solidFill>
                <a:srgbClr val="FFFFFF"/>
              </a:solidFill>
              <a:latin typeface="Lato"/>
              <a:ea typeface="Lato"/>
              <a:cs typeface="Lato"/>
              <a:sym typeface="Lato"/>
            </a:endParaRPr>
          </a:p>
        </p:txBody>
      </p:sp>
      <p:sp>
        <p:nvSpPr>
          <p:cNvPr id="186" name="Google Shape;186;p21"/>
          <p:cNvSpPr txBox="1"/>
          <p:nvPr/>
        </p:nvSpPr>
        <p:spPr>
          <a:xfrm>
            <a:off x="466775" y="1854625"/>
            <a:ext cx="3750300" cy="12624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Python  3. 7. 4 </a:t>
            </a:r>
            <a:r>
              <a:rPr lang="en" sz="800">
                <a:solidFill>
                  <a:schemeClr val="accent1"/>
                </a:solidFill>
                <a:latin typeface="Lato"/>
                <a:ea typeface="Lato"/>
                <a:cs typeface="Lato"/>
                <a:sym typeface="Lato"/>
              </a:rPr>
              <a:t>(Jupyter Notebook)</a:t>
            </a:r>
            <a:endParaRPr sz="8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Microsoft Excel 2019</a:t>
            </a:r>
            <a:endParaRPr sz="13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t/>
            </a:r>
            <a:endParaRPr sz="1600">
              <a:solidFill>
                <a:srgbClr val="595959"/>
              </a:solidFill>
              <a:latin typeface="Lato"/>
              <a:ea typeface="Lato"/>
              <a:cs typeface="Lato"/>
              <a:sym typeface="Lato"/>
            </a:endParaRPr>
          </a:p>
          <a:p>
            <a:pPr indent="0" lvl="0" marL="0" rtl="0" algn="l">
              <a:lnSpc>
                <a:spcPct val="115000"/>
              </a:lnSpc>
              <a:spcBef>
                <a:spcPts val="1600"/>
              </a:spcBef>
              <a:spcAft>
                <a:spcPts val="1600"/>
              </a:spcAft>
              <a:buNone/>
            </a:pPr>
            <a:r>
              <a:t/>
            </a:r>
            <a:endParaRPr sz="1600">
              <a:solidFill>
                <a:srgbClr val="595959"/>
              </a:solidFill>
              <a:latin typeface="Lato"/>
              <a:ea typeface="Lato"/>
              <a:cs typeface="Lato"/>
              <a:sym typeface="Lato"/>
            </a:endParaRPr>
          </a:p>
        </p:txBody>
      </p:sp>
      <p:sp>
        <p:nvSpPr>
          <p:cNvPr id="187" name="Google Shape;187;p21"/>
          <p:cNvSpPr txBox="1"/>
          <p:nvPr/>
        </p:nvSpPr>
        <p:spPr>
          <a:xfrm>
            <a:off x="4750575" y="861550"/>
            <a:ext cx="4075200" cy="461400"/>
          </a:xfrm>
          <a:prstGeom prst="rect">
            <a:avLst/>
          </a:prstGeom>
          <a:solidFill>
            <a:srgbClr val="1A9988"/>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Lato"/>
                <a:ea typeface="Lato"/>
                <a:cs typeface="Lato"/>
                <a:sym typeface="Lato"/>
              </a:rPr>
              <a:t>Data Modeling Packages : Python v 3.7</a:t>
            </a:r>
            <a:endParaRPr sz="1300">
              <a:solidFill>
                <a:srgbClr val="FFFFFF"/>
              </a:solidFill>
              <a:latin typeface="Lato"/>
              <a:ea typeface="Lato"/>
              <a:cs typeface="Lato"/>
              <a:sym typeface="Lato"/>
            </a:endParaRPr>
          </a:p>
        </p:txBody>
      </p:sp>
      <p:sp>
        <p:nvSpPr>
          <p:cNvPr id="188" name="Google Shape;188;p21"/>
          <p:cNvSpPr txBox="1"/>
          <p:nvPr/>
        </p:nvSpPr>
        <p:spPr>
          <a:xfrm>
            <a:off x="350394" y="2682332"/>
            <a:ext cx="3983100" cy="434700"/>
          </a:xfrm>
          <a:prstGeom prst="rect">
            <a:avLst/>
          </a:prstGeom>
          <a:solidFill>
            <a:srgbClr val="1A9988"/>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Lato"/>
                <a:ea typeface="Lato"/>
                <a:cs typeface="Lato"/>
                <a:sym typeface="Lato"/>
              </a:rPr>
              <a:t> Data Cleaning Packages : Python</a:t>
            </a:r>
            <a:endParaRPr sz="1300">
              <a:solidFill>
                <a:srgbClr val="FFFFFF"/>
              </a:solidFill>
              <a:latin typeface="Lato"/>
              <a:ea typeface="Lato"/>
              <a:cs typeface="Lato"/>
              <a:sym typeface="Lato"/>
            </a:endParaRPr>
          </a:p>
        </p:txBody>
      </p:sp>
      <p:sp>
        <p:nvSpPr>
          <p:cNvPr id="189" name="Google Shape;189;p21"/>
          <p:cNvSpPr txBox="1"/>
          <p:nvPr/>
        </p:nvSpPr>
        <p:spPr>
          <a:xfrm>
            <a:off x="370050" y="3117025"/>
            <a:ext cx="3943800" cy="955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Pandas</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Numpy</a:t>
            </a:r>
            <a:endParaRPr sz="1300">
              <a:solidFill>
                <a:srgbClr val="595959"/>
              </a:solidFill>
              <a:latin typeface="Lato"/>
              <a:ea typeface="Lato"/>
              <a:cs typeface="Lato"/>
              <a:sym typeface="Lato"/>
            </a:endParaRPr>
          </a:p>
        </p:txBody>
      </p:sp>
      <p:sp>
        <p:nvSpPr>
          <p:cNvPr id="190" name="Google Shape;190;p21"/>
          <p:cNvSpPr txBox="1"/>
          <p:nvPr/>
        </p:nvSpPr>
        <p:spPr>
          <a:xfrm>
            <a:off x="350369" y="3863507"/>
            <a:ext cx="3983100" cy="434700"/>
          </a:xfrm>
          <a:prstGeom prst="rect">
            <a:avLst/>
          </a:prstGeom>
          <a:solidFill>
            <a:srgbClr val="1A9988"/>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Lato"/>
                <a:ea typeface="Lato"/>
                <a:cs typeface="Lato"/>
                <a:sym typeface="Lato"/>
              </a:rPr>
              <a:t> Data Visualization Packages : Python</a:t>
            </a:r>
            <a:endParaRPr sz="1300">
              <a:solidFill>
                <a:srgbClr val="FFFFFF"/>
              </a:solidFill>
              <a:latin typeface="Lato"/>
              <a:ea typeface="Lato"/>
              <a:cs typeface="Lato"/>
              <a:sym typeface="Lato"/>
            </a:endParaRPr>
          </a:p>
        </p:txBody>
      </p:sp>
      <p:sp>
        <p:nvSpPr>
          <p:cNvPr id="191" name="Google Shape;191;p21"/>
          <p:cNvSpPr txBox="1"/>
          <p:nvPr/>
        </p:nvSpPr>
        <p:spPr>
          <a:xfrm>
            <a:off x="370075" y="4298200"/>
            <a:ext cx="3943800" cy="955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Matplotlib</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Seaborn</a:t>
            </a:r>
            <a:endParaRPr sz="1300">
              <a:solidFill>
                <a:srgbClr val="595959"/>
              </a:solidFill>
              <a:latin typeface="Lato"/>
              <a:ea typeface="Lato"/>
              <a:cs typeface="Lato"/>
              <a:sym typeface="Lato"/>
            </a:endParaRPr>
          </a:p>
        </p:txBody>
      </p:sp>
      <p:sp>
        <p:nvSpPr>
          <p:cNvPr id="192" name="Google Shape;192;p21"/>
          <p:cNvSpPr txBox="1"/>
          <p:nvPr/>
        </p:nvSpPr>
        <p:spPr>
          <a:xfrm>
            <a:off x="4750575" y="1340875"/>
            <a:ext cx="4075200" cy="955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Imblearn</a:t>
            </a:r>
            <a:endParaRPr sz="1300">
              <a:solidFill>
                <a:srgbClr val="595959"/>
              </a:solidFill>
              <a:latin typeface="Lato"/>
              <a:ea typeface="Lato"/>
              <a:cs typeface="Lato"/>
              <a:sym typeface="Lato"/>
            </a:endParaRPr>
          </a:p>
          <a:p>
            <a:pPr indent="-311150" lvl="1" marL="9144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SMOTE</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SKlearn</a:t>
            </a:r>
            <a:endParaRPr sz="1300">
              <a:solidFill>
                <a:srgbClr val="595959"/>
              </a:solidFill>
              <a:latin typeface="Lato"/>
              <a:ea typeface="Lato"/>
              <a:cs typeface="Lato"/>
              <a:sym typeface="Lato"/>
            </a:endParaRPr>
          </a:p>
          <a:p>
            <a:pPr indent="-311150" lvl="1" marL="9144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Model Selection</a:t>
            </a:r>
            <a:endParaRPr sz="1300">
              <a:solidFill>
                <a:srgbClr val="595959"/>
              </a:solidFill>
              <a:latin typeface="Lato"/>
              <a:ea typeface="Lato"/>
              <a:cs typeface="Lato"/>
              <a:sym typeface="Lato"/>
            </a:endParaRPr>
          </a:p>
          <a:p>
            <a:pPr indent="-311150" lvl="1" marL="9144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Metrics</a:t>
            </a:r>
            <a:endParaRPr sz="1300">
              <a:solidFill>
                <a:srgbClr val="595959"/>
              </a:solidFill>
              <a:latin typeface="Lato"/>
              <a:ea typeface="Lato"/>
              <a:cs typeface="Lato"/>
              <a:sym typeface="Lato"/>
            </a:endParaRPr>
          </a:p>
          <a:p>
            <a:pPr indent="-311150" lvl="1" marL="9144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Ensemble</a:t>
            </a:r>
            <a:endParaRPr sz="1300">
              <a:solidFill>
                <a:srgbClr val="595959"/>
              </a:solidFill>
              <a:latin typeface="Lato"/>
              <a:ea typeface="Lato"/>
              <a:cs typeface="Lato"/>
              <a:sym typeface="Lato"/>
            </a:endParaRPr>
          </a:p>
          <a:p>
            <a:pPr indent="-311150" lvl="1" marL="9144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Tree</a:t>
            </a:r>
            <a:endParaRPr sz="1300">
              <a:solidFill>
                <a:srgbClr val="595959"/>
              </a:solidFill>
              <a:latin typeface="Lato"/>
              <a:ea typeface="Lato"/>
              <a:cs typeface="Lato"/>
              <a:sym typeface="Lato"/>
            </a:endParaRPr>
          </a:p>
          <a:p>
            <a:pPr indent="-311150" lvl="1" marL="9144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XGBoost</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LightGBM</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Hyperopt</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eli5</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PydotPlus</a:t>
            </a:r>
            <a:endParaRPr sz="1300">
              <a:solidFill>
                <a:srgbClr val="595959"/>
              </a:solidFill>
              <a:latin typeface="Lato"/>
              <a:ea typeface="Lato"/>
              <a:cs typeface="Lato"/>
              <a:sym typeface="Lato"/>
            </a:endParaRPr>
          </a:p>
        </p:txBody>
      </p:sp>
      <p:pic>
        <p:nvPicPr>
          <p:cNvPr descr="Image result for python" id="193" name="Google Shape;193;p21"/>
          <p:cNvPicPr preferRelativeResize="0"/>
          <p:nvPr/>
        </p:nvPicPr>
        <p:blipFill>
          <a:blip r:embed="rId3">
            <a:alphaModFix/>
          </a:blip>
          <a:stretch>
            <a:fillRect/>
          </a:stretch>
        </p:blipFill>
        <p:spPr>
          <a:xfrm>
            <a:off x="3076225" y="1901603"/>
            <a:ext cx="309649" cy="309649"/>
          </a:xfrm>
          <a:prstGeom prst="rect">
            <a:avLst/>
          </a:prstGeom>
          <a:noFill/>
          <a:ln>
            <a:noFill/>
          </a:ln>
        </p:spPr>
      </p:pic>
      <p:pic>
        <p:nvPicPr>
          <p:cNvPr id="194" name="Google Shape;194;p21"/>
          <p:cNvPicPr preferRelativeResize="0"/>
          <p:nvPr/>
        </p:nvPicPr>
        <p:blipFill>
          <a:blip r:embed="rId4">
            <a:alphaModFix/>
          </a:blip>
          <a:stretch>
            <a:fillRect/>
          </a:stretch>
        </p:blipFill>
        <p:spPr>
          <a:xfrm rot="177">
            <a:off x="3419399" y="2211251"/>
            <a:ext cx="309650" cy="285591"/>
          </a:xfrm>
          <a:prstGeom prst="rect">
            <a:avLst/>
          </a:prstGeom>
          <a:noFill/>
          <a:ln>
            <a:noFill/>
          </a:ln>
        </p:spPr>
      </p:pic>
      <p:pic>
        <p:nvPicPr>
          <p:cNvPr id="195" name="Google Shape;195;p21"/>
          <p:cNvPicPr preferRelativeResize="0"/>
          <p:nvPr/>
        </p:nvPicPr>
        <p:blipFill rotWithShape="1">
          <a:blip r:embed="rId5">
            <a:alphaModFix/>
          </a:blip>
          <a:srcRect b="56012" l="4820" r="75573" t="18838"/>
          <a:stretch/>
        </p:blipFill>
        <p:spPr>
          <a:xfrm rot="-619656">
            <a:off x="2571159" y="3440100"/>
            <a:ext cx="683589" cy="309651"/>
          </a:xfrm>
          <a:prstGeom prst="rect">
            <a:avLst/>
          </a:prstGeom>
          <a:noFill/>
          <a:ln>
            <a:noFill/>
          </a:ln>
        </p:spPr>
      </p:pic>
      <p:pic>
        <p:nvPicPr>
          <p:cNvPr id="196" name="Google Shape;196;p21"/>
          <p:cNvPicPr preferRelativeResize="0"/>
          <p:nvPr/>
        </p:nvPicPr>
        <p:blipFill>
          <a:blip r:embed="rId6">
            <a:alphaModFix/>
          </a:blip>
          <a:stretch>
            <a:fillRect/>
          </a:stretch>
        </p:blipFill>
        <p:spPr>
          <a:xfrm>
            <a:off x="3771354" y="1913625"/>
            <a:ext cx="309650" cy="358839"/>
          </a:xfrm>
          <a:prstGeom prst="rect">
            <a:avLst/>
          </a:prstGeom>
          <a:noFill/>
          <a:ln>
            <a:noFill/>
          </a:ln>
        </p:spPr>
      </p:pic>
      <p:pic>
        <p:nvPicPr>
          <p:cNvPr id="197" name="Google Shape;197;p21"/>
          <p:cNvPicPr preferRelativeResize="0"/>
          <p:nvPr/>
        </p:nvPicPr>
        <p:blipFill rotWithShape="1">
          <a:blip r:embed="rId7">
            <a:alphaModFix/>
          </a:blip>
          <a:srcRect b="3865" l="47474" r="13224" t="76785"/>
          <a:stretch/>
        </p:blipFill>
        <p:spPr>
          <a:xfrm>
            <a:off x="2850550" y="4618865"/>
            <a:ext cx="760999" cy="210735"/>
          </a:xfrm>
          <a:prstGeom prst="rect">
            <a:avLst/>
          </a:prstGeom>
          <a:noFill/>
          <a:ln>
            <a:noFill/>
          </a:ln>
        </p:spPr>
      </p:pic>
      <p:pic>
        <p:nvPicPr>
          <p:cNvPr id="198" name="Google Shape;198;p21"/>
          <p:cNvPicPr preferRelativeResize="0"/>
          <p:nvPr/>
        </p:nvPicPr>
        <p:blipFill rotWithShape="1">
          <a:blip r:embed="rId7">
            <a:alphaModFix/>
          </a:blip>
          <a:srcRect b="24492" l="64277" r="3332" t="38699"/>
          <a:stretch/>
        </p:blipFill>
        <p:spPr>
          <a:xfrm>
            <a:off x="2118575" y="3196072"/>
            <a:ext cx="446789" cy="285601"/>
          </a:xfrm>
          <a:prstGeom prst="rect">
            <a:avLst/>
          </a:prstGeom>
          <a:noFill/>
          <a:ln>
            <a:noFill/>
          </a:ln>
        </p:spPr>
      </p:pic>
      <p:pic>
        <p:nvPicPr>
          <p:cNvPr id="199" name="Google Shape;199;p21"/>
          <p:cNvPicPr preferRelativeResize="0"/>
          <p:nvPr/>
        </p:nvPicPr>
        <p:blipFill rotWithShape="1">
          <a:blip r:embed="rId7">
            <a:alphaModFix/>
          </a:blip>
          <a:srcRect b="5666" l="4437" r="60091" t="56327"/>
          <a:stretch/>
        </p:blipFill>
        <p:spPr>
          <a:xfrm>
            <a:off x="7461677" y="2370198"/>
            <a:ext cx="1220626" cy="735624"/>
          </a:xfrm>
          <a:prstGeom prst="rect">
            <a:avLst/>
          </a:prstGeom>
          <a:noFill/>
          <a:ln>
            <a:noFill/>
          </a:ln>
        </p:spPr>
      </p:pic>
      <p:pic>
        <p:nvPicPr>
          <p:cNvPr id="200" name="Google Shape;200;p21"/>
          <p:cNvPicPr preferRelativeResize="0"/>
          <p:nvPr/>
        </p:nvPicPr>
        <p:blipFill rotWithShape="1">
          <a:blip r:embed="rId7">
            <a:alphaModFix/>
          </a:blip>
          <a:srcRect b="50024" l="7936" r="51571" t="33576"/>
          <a:stretch/>
        </p:blipFill>
        <p:spPr>
          <a:xfrm>
            <a:off x="2118574" y="4353175"/>
            <a:ext cx="925058" cy="210726"/>
          </a:xfrm>
          <a:prstGeom prst="rect">
            <a:avLst/>
          </a:prstGeom>
          <a:noFill/>
          <a:ln>
            <a:noFill/>
          </a:ln>
        </p:spPr>
      </p:pic>
      <p:pic>
        <p:nvPicPr>
          <p:cNvPr id="201" name="Google Shape;201;p21"/>
          <p:cNvPicPr preferRelativeResize="0"/>
          <p:nvPr/>
        </p:nvPicPr>
        <p:blipFill>
          <a:blip r:embed="rId8">
            <a:alphaModFix/>
          </a:blip>
          <a:stretch>
            <a:fillRect/>
          </a:stretch>
        </p:blipFill>
        <p:spPr>
          <a:xfrm>
            <a:off x="7693070" y="3282857"/>
            <a:ext cx="909243" cy="349875"/>
          </a:xfrm>
          <a:prstGeom prst="rect">
            <a:avLst/>
          </a:prstGeom>
          <a:noFill/>
          <a:ln>
            <a:noFill/>
          </a:ln>
        </p:spPr>
      </p:pic>
      <p:pic>
        <p:nvPicPr>
          <p:cNvPr id="202" name="Google Shape;202;p21"/>
          <p:cNvPicPr preferRelativeResize="0"/>
          <p:nvPr/>
        </p:nvPicPr>
        <p:blipFill>
          <a:blip r:embed="rId9">
            <a:alphaModFix/>
          </a:blip>
          <a:stretch>
            <a:fillRect/>
          </a:stretch>
        </p:blipFill>
        <p:spPr>
          <a:xfrm>
            <a:off x="7798184" y="1572763"/>
            <a:ext cx="547625" cy="547625"/>
          </a:xfrm>
          <a:prstGeom prst="rect">
            <a:avLst/>
          </a:prstGeom>
          <a:noFill/>
          <a:ln>
            <a:noFill/>
          </a:ln>
        </p:spPr>
      </p:pic>
      <p:pic>
        <p:nvPicPr>
          <p:cNvPr id="203" name="Google Shape;203;p21"/>
          <p:cNvPicPr preferRelativeResize="0"/>
          <p:nvPr/>
        </p:nvPicPr>
        <p:blipFill>
          <a:blip r:embed="rId10">
            <a:alphaModFix/>
          </a:blip>
          <a:stretch>
            <a:fillRect/>
          </a:stretch>
        </p:blipFill>
        <p:spPr>
          <a:xfrm>
            <a:off x="7791950" y="3954900"/>
            <a:ext cx="609000" cy="609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